
<file path=[Content_Types].xml><?xml version="1.0" encoding="utf-8"?>
<Types xmlns="http://schemas.openxmlformats.org/package/2006/content-types">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66" r:id="rId5"/>
    <p:sldId id="268" r:id="rId6"/>
    <p:sldId id="259" r:id="rId7"/>
    <p:sldId id="260" r:id="rId8"/>
    <p:sldId id="267" r:id="rId9"/>
    <p:sldId id="261" r:id="rId10"/>
    <p:sldId id="263" r:id="rId11"/>
    <p:sldId id="262" r:id="rId12"/>
    <p:sldId id="264" r:id="rId13"/>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D31D5C6-2338-8E87-1C1C-2064C840BBB7}" name="Diane Janczyk" initials="DJ" userId="S::diane.janczyk@careinspectorate.gov.scot::e36e022f-73d1-4d80-9c48-bc3014c9c0ad"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graham short" initials="gs" lastIdx="7" clrIdx="0">
    <p:extLst>
      <p:ext uri="{19B8F6BF-5375-455C-9EA6-DF929625EA0E}">
        <p15:presenceInfo xmlns:p15="http://schemas.microsoft.com/office/powerpoint/2012/main" userId="015fe8c141850193" providerId="Windows Live"/>
      </p:ext>
    </p:extLst>
  </p:cmAuthor>
  <p:cmAuthor id="2" name="Carolyn MacLeod" initials="CM" lastIdx="2" clrIdx="1">
    <p:extLst>
      <p:ext uri="{19B8F6BF-5375-455C-9EA6-DF929625EA0E}">
        <p15:presenceInfo xmlns:p15="http://schemas.microsoft.com/office/powerpoint/2012/main" userId="94bd392f6d04864c"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892"/>
    <a:srgbClr val="00AAB5"/>
    <a:srgbClr val="EF762B"/>
    <a:srgbClr val="4D4460"/>
    <a:srgbClr val="000000"/>
    <a:srgbClr val="EF950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C7C6FDB-084A-43CA-8391-023A98FB42C6}" v="13" dt="2023-03-07T13:45:50.3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8376" autoAdjust="0"/>
  </p:normalViewPr>
  <p:slideViewPr>
    <p:cSldViewPr snapToGrid="0">
      <p:cViewPr varScale="1">
        <p:scale>
          <a:sx n="43" d="100"/>
          <a:sy n="43" d="100"/>
        </p:scale>
        <p:origin x="1576" y="44"/>
      </p:cViewPr>
      <p:guideLst/>
    </p:cSldViewPr>
  </p:slideViewPr>
  <p:notesTextViewPr>
    <p:cViewPr>
      <p:scale>
        <a:sx n="1" d="1"/>
        <a:sy n="1" d="1"/>
      </p:scale>
      <p:origin x="0" y="-464"/>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yn MacLeod" userId="94bd392f6d04864c" providerId="LiveId" clId="{DC7C6FDB-084A-43CA-8391-023A98FB42C6}"/>
    <pc:docChg chg="modSld">
      <pc:chgData name="Carolyn MacLeod" userId="94bd392f6d04864c" providerId="LiveId" clId="{DC7C6FDB-084A-43CA-8391-023A98FB42C6}" dt="2023-03-07T16:15:08.591" v="313" actId="20577"/>
      <pc:docMkLst>
        <pc:docMk/>
      </pc:docMkLst>
      <pc:sldChg chg="modSp mod modNotesTx">
        <pc:chgData name="Carolyn MacLeod" userId="94bd392f6d04864c" providerId="LiveId" clId="{DC7C6FDB-084A-43CA-8391-023A98FB42C6}" dt="2023-03-07T12:38:18.204" v="93" actId="20577"/>
        <pc:sldMkLst>
          <pc:docMk/>
          <pc:sldMk cId="544483183" sldId="256"/>
        </pc:sldMkLst>
        <pc:spChg chg="mod">
          <ac:chgData name="Carolyn MacLeod" userId="94bd392f6d04864c" providerId="LiveId" clId="{DC7C6FDB-084A-43CA-8391-023A98FB42C6}" dt="2023-03-07T12:36:54.050" v="48" actId="207"/>
          <ac:spMkLst>
            <pc:docMk/>
            <pc:sldMk cId="544483183" sldId="256"/>
            <ac:spMk id="2" creationId="{00000000-0000-0000-0000-000000000000}"/>
          </ac:spMkLst>
        </pc:spChg>
      </pc:sldChg>
      <pc:sldChg chg="modNotesTx">
        <pc:chgData name="Carolyn MacLeod" userId="94bd392f6d04864c" providerId="LiveId" clId="{DC7C6FDB-084A-43CA-8391-023A98FB42C6}" dt="2023-03-07T16:15:08.591" v="313" actId="20577"/>
        <pc:sldMkLst>
          <pc:docMk/>
          <pc:sldMk cId="1288600286" sldId="259"/>
        </pc:sldMkLst>
      </pc:sldChg>
      <pc:sldChg chg="modNotesTx">
        <pc:chgData name="Carolyn MacLeod" userId="94bd392f6d04864c" providerId="LiveId" clId="{DC7C6FDB-084A-43CA-8391-023A98FB42C6}" dt="2023-03-07T12:52:36.713" v="170" actId="20577"/>
        <pc:sldMkLst>
          <pc:docMk/>
          <pc:sldMk cId="3285489641" sldId="261"/>
        </pc:sldMkLst>
      </pc:sldChg>
      <pc:sldChg chg="modNotesTx">
        <pc:chgData name="Carolyn MacLeod" userId="94bd392f6d04864c" providerId="LiveId" clId="{DC7C6FDB-084A-43CA-8391-023A98FB42C6}" dt="2023-03-07T13:47:33.763" v="269" actId="20577"/>
        <pc:sldMkLst>
          <pc:docMk/>
          <pc:sldMk cId="2056651023" sldId="263"/>
        </pc:sldMkLst>
      </pc:sldChg>
      <pc:sldChg chg="addSp modSp mod">
        <pc:chgData name="Carolyn MacLeod" userId="94bd392f6d04864c" providerId="LiveId" clId="{DC7C6FDB-084A-43CA-8391-023A98FB42C6}" dt="2023-03-07T12:35:56.562" v="45" actId="1076"/>
        <pc:sldMkLst>
          <pc:docMk/>
          <pc:sldMk cId="3254288238" sldId="264"/>
        </pc:sldMkLst>
        <pc:spChg chg="mod">
          <ac:chgData name="Carolyn MacLeod" userId="94bd392f6d04864c" providerId="LiveId" clId="{DC7C6FDB-084A-43CA-8391-023A98FB42C6}" dt="2023-03-07T12:33:34.625" v="0" actId="1076"/>
          <ac:spMkLst>
            <pc:docMk/>
            <pc:sldMk cId="3254288238" sldId="264"/>
            <ac:spMk id="6" creationId="{00000000-0000-0000-0000-000000000000}"/>
          </ac:spMkLst>
        </pc:spChg>
        <pc:spChg chg="mod">
          <ac:chgData name="Carolyn MacLeod" userId="94bd392f6d04864c" providerId="LiveId" clId="{DC7C6FDB-084A-43CA-8391-023A98FB42C6}" dt="2023-03-07T12:33:42.360" v="1" actId="1076"/>
          <ac:spMkLst>
            <pc:docMk/>
            <pc:sldMk cId="3254288238" sldId="264"/>
            <ac:spMk id="7" creationId="{00000000-0000-0000-0000-000000000000}"/>
          </ac:spMkLst>
        </pc:spChg>
        <pc:spChg chg="add mod">
          <ac:chgData name="Carolyn MacLeod" userId="94bd392f6d04864c" providerId="LiveId" clId="{DC7C6FDB-084A-43CA-8391-023A98FB42C6}" dt="2023-03-07T12:35:31.843" v="43" actId="20577"/>
          <ac:spMkLst>
            <pc:docMk/>
            <pc:sldMk cId="3254288238" sldId="264"/>
            <ac:spMk id="8" creationId="{95258D29-50C0-6931-A548-B37FDA80778F}"/>
          </ac:spMkLst>
        </pc:spChg>
        <pc:picChg chg="mod">
          <ac:chgData name="Carolyn MacLeod" userId="94bd392f6d04864c" providerId="LiveId" clId="{DC7C6FDB-084A-43CA-8391-023A98FB42C6}" dt="2023-03-07T12:34:08.278" v="4" actId="1076"/>
          <ac:picMkLst>
            <pc:docMk/>
            <pc:sldMk cId="3254288238" sldId="264"/>
            <ac:picMk id="3" creationId="{00000000-0000-0000-0000-000000000000}"/>
          </ac:picMkLst>
        </pc:picChg>
        <pc:picChg chg="mod">
          <ac:chgData name="Carolyn MacLeod" userId="94bd392f6d04864c" providerId="LiveId" clId="{DC7C6FDB-084A-43CA-8391-023A98FB42C6}" dt="2023-03-07T12:34:03.318" v="3" actId="1076"/>
          <ac:picMkLst>
            <pc:docMk/>
            <pc:sldMk cId="3254288238" sldId="264"/>
            <ac:picMk id="5" creationId="{00000000-0000-0000-0000-000000000000}"/>
          </ac:picMkLst>
        </pc:picChg>
        <pc:picChg chg="add mod">
          <ac:chgData name="Carolyn MacLeod" userId="94bd392f6d04864c" providerId="LiveId" clId="{DC7C6FDB-084A-43CA-8391-023A98FB42C6}" dt="2023-03-07T12:35:56.562" v="45" actId="1076"/>
          <ac:picMkLst>
            <pc:docMk/>
            <pc:sldMk cId="3254288238" sldId="264"/>
            <ac:picMk id="1026" creationId="{57DADB75-3AD9-8106-6D9F-5FA59ACC1B6B}"/>
          </ac:picMkLst>
        </pc:picChg>
      </pc:sldChg>
      <pc:sldChg chg="modSp mod modNotesTx">
        <pc:chgData name="Carolyn MacLeod" userId="94bd392f6d04864c" providerId="LiveId" clId="{DC7C6FDB-084A-43CA-8391-023A98FB42C6}" dt="2023-03-07T12:51:05.703" v="153" actId="5793"/>
        <pc:sldMkLst>
          <pc:docMk/>
          <pc:sldMk cId="636776935" sldId="268"/>
        </pc:sldMkLst>
        <pc:spChg chg="mod">
          <ac:chgData name="Carolyn MacLeod" userId="94bd392f6d04864c" providerId="LiveId" clId="{DC7C6FDB-084A-43CA-8391-023A98FB42C6}" dt="2023-03-07T12:42:51.618" v="104" actId="20577"/>
          <ac:spMkLst>
            <pc:docMk/>
            <pc:sldMk cId="636776935" sldId="268"/>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37199631-00C1-4A11-B4D8-A51D7C861E66}" type="datetimeFigureOut">
              <a:rPr lang="en-GB" smtClean="0"/>
              <a:t>07/03/2023</a:t>
            </a:fld>
            <a:endParaRPr lang="en-GB"/>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709613" y="4518025"/>
            <a:ext cx="5683250" cy="36972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918575"/>
            <a:ext cx="3078163" cy="4699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4022725" y="8918575"/>
            <a:ext cx="3078163" cy="469900"/>
          </a:xfrm>
          <a:prstGeom prst="rect">
            <a:avLst/>
          </a:prstGeom>
        </p:spPr>
        <p:txBody>
          <a:bodyPr vert="horz" lIns="91440" tIns="45720" rIns="91440" bIns="45720" rtlCol="0" anchor="b"/>
          <a:lstStyle>
            <a:lvl1pPr algn="r">
              <a:defRPr sz="1200"/>
            </a:lvl1pPr>
          </a:lstStyle>
          <a:p>
            <a:fld id="{83CD167B-DFD8-4575-9C54-3042AC8D6698}" type="slidenum">
              <a:rPr lang="en-GB" smtClean="0"/>
              <a:t>‹#›</a:t>
            </a:fld>
            <a:endParaRPr lang="en-GB"/>
          </a:p>
        </p:txBody>
      </p:sp>
    </p:spTree>
    <p:extLst>
      <p:ext uri="{BB962C8B-B14F-4D97-AF65-F5344CB8AC3E}">
        <p14:creationId xmlns:p14="http://schemas.microsoft.com/office/powerpoint/2010/main" val="2654835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www.mygov.scot/veterans-champions"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The Armed Forces Covenant was initially a ‘promise’ between the Nation and its people to ensure that military personnel who are serving, or have served, and their families, do not suffer any disadvantage as a result of their service.  This agreement, recognised across all nations of the United Kingdom, was signed by all 32 local authorities in Scotland.</a:t>
            </a:r>
          </a:p>
          <a:p>
            <a:endParaRPr lang="en-US" sz="1200" dirty="0"/>
          </a:p>
          <a:p>
            <a:r>
              <a:rPr lang="en-US" sz="1200" dirty="0"/>
              <a:t>Our (local authority/NHS)  __________ signed the Armed Forces Covenant agreement in ________ (date/year).</a:t>
            </a:r>
          </a:p>
          <a:p>
            <a:endParaRPr lang="en-US" sz="1200" dirty="0"/>
          </a:p>
          <a:p>
            <a:r>
              <a:rPr lang="en-US" sz="1200" dirty="0">
                <a:solidFill>
                  <a:schemeClr val="tx1"/>
                </a:solidFill>
              </a:rPr>
              <a:t>In 2022, the Covenant agreement </a:t>
            </a:r>
            <a:r>
              <a:rPr lang="en-US" sz="1200" u="none" dirty="0">
                <a:solidFill>
                  <a:schemeClr val="tx1"/>
                </a:solidFill>
              </a:rPr>
              <a:t>gained Royal Assent and came into force on 22 November</a:t>
            </a:r>
            <a:r>
              <a:rPr lang="en-US" sz="1200" u="sng" dirty="0">
                <a:solidFill>
                  <a:schemeClr val="tx1"/>
                </a:solidFill>
              </a:rPr>
              <a:t>.</a:t>
            </a:r>
          </a:p>
          <a:p>
            <a:endParaRPr lang="en-GB" dirty="0">
              <a:solidFill>
                <a:srgbClr val="FF0000"/>
              </a:solidFill>
            </a:endParaRPr>
          </a:p>
          <a:p>
            <a:endParaRPr lang="en-GB" dirty="0">
              <a:solidFill>
                <a:srgbClr val="FF0000"/>
              </a:solidFill>
            </a:endParaRPr>
          </a:p>
        </p:txBody>
      </p:sp>
      <p:sp>
        <p:nvSpPr>
          <p:cNvPr id="4" name="Slide Number Placeholder 3"/>
          <p:cNvSpPr>
            <a:spLocks noGrp="1"/>
          </p:cNvSpPr>
          <p:nvPr>
            <p:ph type="sldNum" sz="quarter" idx="5"/>
          </p:nvPr>
        </p:nvSpPr>
        <p:spPr/>
        <p:txBody>
          <a:bodyPr/>
          <a:lstStyle/>
          <a:p>
            <a:fld id="{83CD167B-DFD8-4575-9C54-3042AC8D6698}" type="slidenum">
              <a:rPr lang="en-GB" smtClean="0"/>
              <a:t>1</a:t>
            </a:fld>
            <a:endParaRPr lang="en-GB"/>
          </a:p>
        </p:txBody>
      </p:sp>
    </p:spTree>
    <p:extLst>
      <p:ext uri="{BB962C8B-B14F-4D97-AF65-F5344CB8AC3E}">
        <p14:creationId xmlns:p14="http://schemas.microsoft.com/office/powerpoint/2010/main" val="42462631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dirty="0"/>
              <a:t>The following may be useful:</a:t>
            </a:r>
          </a:p>
          <a:p>
            <a:pPr marL="0" indent="0">
              <a:buFont typeface="Arial" panose="020B0604020202020204" pitchFamily="34" charset="0"/>
              <a:buNone/>
            </a:pPr>
            <a:endParaRPr lang="en-US" dirty="0"/>
          </a:p>
          <a:p>
            <a:pPr marL="171450" indent="-171450">
              <a:buFont typeface="Arial" panose="020B0604020202020204" pitchFamily="34" charset="0"/>
              <a:buChar char="•"/>
            </a:pPr>
            <a:r>
              <a:rPr lang="en-US" dirty="0"/>
              <a:t>Identify authority Armed Forces Champion Cllr</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Promote authority website platform/page ‘Armed Forces Families’ with links to resources/partnership groups</a:t>
            </a:r>
          </a:p>
          <a:p>
            <a:pPr marL="0" indent="0">
              <a:buFont typeface="Arial" panose="020B0604020202020204" pitchFamily="34" charset="0"/>
              <a:buNone/>
            </a:pPr>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Provide authority links between NHS, education and housing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dirty="0"/>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a:t>Consider the issue of ‘waiting list’ and priority, for example,</a:t>
            </a:r>
          </a:p>
          <a:p>
            <a:pPr marL="457200" marR="0" lvl="1"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dirty="0"/>
              <a:t>      A child/family who have a CAMHs referral, or awaiting an educational psychology appointment, then move to a new location (as a forces family with a duty/assignment order/transition to Veteran).  Their place on the waiting list should not be adversely affected by their move.  Arrangements should be put in place across the authority in cooperation between health and education.</a:t>
            </a:r>
          </a:p>
          <a:p>
            <a:endParaRPr lang="en-GB"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latin typeface="Gadugi" panose="020B0502040204020203" pitchFamily="34" charset="0"/>
                <a:ea typeface="Gadugi" panose="020B0502040204020203" pitchFamily="34" charset="0"/>
              </a:rPr>
              <a:t>Case Studies (Appendix-UK) and Toolkit available on Armed Forces Covenant site www.armedforcescovenant.gov.uk </a:t>
            </a:r>
          </a:p>
          <a:p>
            <a:pPr marL="0" indent="0">
              <a:buFont typeface="Arial" panose="020B0604020202020204" pitchFamily="34" charset="0"/>
              <a:buNone/>
            </a:pPr>
            <a:endParaRPr lang="en-GB" dirty="0"/>
          </a:p>
        </p:txBody>
      </p:sp>
      <p:sp>
        <p:nvSpPr>
          <p:cNvPr id="4" name="Slide Number Placeholder 3"/>
          <p:cNvSpPr>
            <a:spLocks noGrp="1"/>
          </p:cNvSpPr>
          <p:nvPr>
            <p:ph type="sldNum" sz="quarter" idx="5"/>
          </p:nvPr>
        </p:nvSpPr>
        <p:spPr/>
        <p:txBody>
          <a:bodyPr/>
          <a:lstStyle/>
          <a:p>
            <a:fld id="{83CD167B-DFD8-4575-9C54-3042AC8D6698}" type="slidenum">
              <a:rPr lang="en-GB" smtClean="0"/>
              <a:t>10</a:t>
            </a:fld>
            <a:endParaRPr lang="en-GB"/>
          </a:p>
        </p:txBody>
      </p:sp>
    </p:spTree>
    <p:extLst>
      <p:ext uri="{BB962C8B-B14F-4D97-AF65-F5344CB8AC3E}">
        <p14:creationId xmlns:p14="http://schemas.microsoft.com/office/powerpoint/2010/main" val="25894535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Encourage use of the professional learning resource:  </a:t>
            </a:r>
            <a:r>
              <a:rPr lang="en-US" b="1" dirty="0"/>
              <a:t>Supporting Armed Forces Families </a:t>
            </a:r>
            <a:r>
              <a:rPr lang="en-US" b="0" dirty="0"/>
              <a:t>(available on Glow)</a:t>
            </a:r>
          </a:p>
          <a:p>
            <a:r>
              <a:rPr lang="en-US" b="0" dirty="0"/>
              <a:t>This learning activity was developed in collaboration between Education Scotland, the ADES National Education Officer and a third sector charity, Forces Children Scotland (formerly RCET).</a:t>
            </a:r>
          </a:p>
          <a:p>
            <a:endParaRPr lang="en-US" b="0" dirty="0"/>
          </a:p>
          <a:p>
            <a:r>
              <a:rPr lang="en-US" b="0" dirty="0"/>
              <a:t>For those without access to GLOW, the same resource ‘</a:t>
            </a:r>
            <a:r>
              <a:rPr lang="en-US" b="1" dirty="0"/>
              <a:t>Supporting Armed Forces Families</a:t>
            </a:r>
            <a:r>
              <a:rPr lang="en-US" b="0" dirty="0"/>
              <a:t>’ is available on the ADES website </a:t>
            </a:r>
            <a:r>
              <a:rPr lang="en-US" b="1" dirty="0"/>
              <a:t>Forces Children’s Education (FCE).  </a:t>
            </a:r>
            <a:r>
              <a:rPr lang="en-US" b="0" dirty="0"/>
              <a:t>Parents, ELC setting staff, and other professionals can utilise this training package, it is particularly useful as an introduction to the lived experience of armed forces families, but also serves to provide an update for those currently supporting these families.</a:t>
            </a:r>
            <a:endParaRPr lang="en-GB" b="0" dirty="0"/>
          </a:p>
        </p:txBody>
      </p:sp>
      <p:sp>
        <p:nvSpPr>
          <p:cNvPr id="4" name="Slide Number Placeholder 3"/>
          <p:cNvSpPr>
            <a:spLocks noGrp="1"/>
          </p:cNvSpPr>
          <p:nvPr>
            <p:ph type="sldNum" sz="quarter" idx="5"/>
          </p:nvPr>
        </p:nvSpPr>
        <p:spPr/>
        <p:txBody>
          <a:bodyPr/>
          <a:lstStyle/>
          <a:p>
            <a:fld id="{83CD167B-DFD8-4575-9C54-3042AC8D6698}" type="slidenum">
              <a:rPr lang="en-GB" smtClean="0"/>
              <a:t>11</a:t>
            </a:fld>
            <a:endParaRPr lang="en-GB"/>
          </a:p>
        </p:txBody>
      </p:sp>
    </p:spTree>
    <p:extLst>
      <p:ext uri="{BB962C8B-B14F-4D97-AF65-F5344CB8AC3E}">
        <p14:creationId xmlns:p14="http://schemas.microsoft.com/office/powerpoint/2010/main" val="5367780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83CD167B-DFD8-4575-9C54-3042AC8D6698}" type="slidenum">
              <a:rPr lang="en-GB" smtClean="0"/>
              <a:t>12</a:t>
            </a:fld>
            <a:endParaRPr lang="en-GB"/>
          </a:p>
        </p:txBody>
      </p:sp>
    </p:spTree>
    <p:extLst>
      <p:ext uri="{BB962C8B-B14F-4D97-AF65-F5344CB8AC3E}">
        <p14:creationId xmlns:p14="http://schemas.microsoft.com/office/powerpoint/2010/main" val="32263018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r>
              <a:rPr lang="en-US" sz="1200" dirty="0"/>
              <a:t>The Armed Forces Covenant legislation places a new duty of ‘due regard’ for the Covenant on </a:t>
            </a:r>
            <a:r>
              <a:rPr lang="en-US" sz="1200" b="1" dirty="0"/>
              <a:t>all</a:t>
            </a:r>
            <a:r>
              <a:rPr lang="en-US" sz="1200" dirty="0"/>
              <a:t> Scottish local authorities and health boards.</a:t>
            </a:r>
          </a:p>
          <a:p>
            <a:pPr marL="285750" indent="-285750">
              <a:buFont typeface="Arial" panose="020B0604020202020204" pitchFamily="34" charset="0"/>
              <a:buChar char="•"/>
            </a:pPr>
            <a:endParaRPr lang="en-US" sz="1200" dirty="0"/>
          </a:p>
          <a:p>
            <a:pPr marL="0" indent="0">
              <a:buFont typeface="Arial" panose="020B0604020202020204" pitchFamily="34" charset="0"/>
              <a:buNone/>
            </a:pPr>
            <a:r>
              <a:rPr lang="en-US" sz="1200" dirty="0"/>
              <a:t>. . </a:t>
            </a:r>
            <a:r>
              <a:rPr lang="en-US" sz="1200" i="1" dirty="0"/>
              <a:t>. allow time for audience to read bullet points</a:t>
            </a:r>
          </a:p>
          <a:p>
            <a:pPr marL="285750" indent="-285750">
              <a:buFont typeface="Arial" panose="020B0604020202020204" pitchFamily="34" charset="0"/>
              <a:buChar char="•"/>
            </a:pPr>
            <a:endParaRPr lang="en-US" sz="1200" dirty="0"/>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solidFill>
                  <a:srgbClr val="1F497D"/>
                </a:solidFill>
                <a:effectLst/>
                <a:latin typeface="Gadugi" panose="020B0502040204020203" pitchFamily="34" charset="0"/>
                <a:ea typeface="Gadugi" panose="020B0502040204020203" pitchFamily="34" charset="0"/>
                <a:cs typeface="Calibri" panose="020F0502020204030204" pitchFamily="34" charset="0"/>
              </a:rPr>
              <a:t>It is important to know that the terms of the new Act are compatible with the existing body of Scottish educational law and existing statutory responsibilities.</a:t>
            </a:r>
            <a:endParaRPr lang="en-GB" sz="1200" b="0" dirty="0">
              <a:effectLst/>
              <a:latin typeface="Gadugi" panose="020B0502040204020203" pitchFamily="34" charset="0"/>
              <a:ea typeface="Gadugi" panose="020B0502040204020203" pitchFamily="34" charset="0"/>
              <a:cs typeface="Times New Roman" panose="02020603050405020304" pitchFamily="18" charset="0"/>
            </a:endParaRPr>
          </a:p>
          <a:p>
            <a:pPr marL="285750" indent="-285750">
              <a:buFont typeface="Arial" panose="020B0604020202020204" pitchFamily="34" charset="0"/>
              <a:buChar char="•"/>
            </a:pPr>
            <a:endParaRPr lang="en-US" sz="1200" dirty="0"/>
          </a:p>
          <a:p>
            <a:endParaRPr lang="en-US" sz="1200" dirty="0"/>
          </a:p>
          <a:p>
            <a:pPr marL="285750" indent="-285750">
              <a:buFont typeface="Arial" panose="020B0604020202020204" pitchFamily="34" charset="0"/>
              <a:buChar char="•"/>
            </a:pPr>
            <a:r>
              <a:rPr lang="en-GB" sz="1200" dirty="0"/>
              <a:t>It is useful to know that every local authority in Scotland has a nominated education officer for armed forced families, a member of the ADES (Association of Directors of Education in Scotland) AFFLO network – an </a:t>
            </a:r>
            <a:r>
              <a:rPr lang="en-GB" sz="1200" b="1" dirty="0"/>
              <a:t>Armed Forces Families Lead Officer</a:t>
            </a:r>
            <a:r>
              <a:rPr lang="en-GB" sz="1200" dirty="0"/>
              <a:t>.</a:t>
            </a:r>
          </a:p>
          <a:p>
            <a:pPr marL="0" indent="0">
              <a:buFont typeface="Arial" panose="020B0604020202020204" pitchFamily="34" charset="0"/>
              <a:buNone/>
            </a:pPr>
            <a:endParaRPr lang="en-GB" sz="1200" dirty="0"/>
          </a:p>
          <a:p>
            <a:pPr marL="285750" indent="-285750">
              <a:buFont typeface="Arial" panose="020B0604020202020204" pitchFamily="34" charset="0"/>
              <a:buChar char="•"/>
            </a:pPr>
            <a:r>
              <a:rPr lang="en-GB" sz="1200" dirty="0"/>
              <a:t>I am (name is) the lead officer for ____________________ (local authority)</a:t>
            </a:r>
          </a:p>
        </p:txBody>
      </p:sp>
      <p:sp>
        <p:nvSpPr>
          <p:cNvPr id="4" name="Slide Number Placeholder 3"/>
          <p:cNvSpPr>
            <a:spLocks noGrp="1"/>
          </p:cNvSpPr>
          <p:nvPr>
            <p:ph type="sldNum" sz="quarter" idx="5"/>
          </p:nvPr>
        </p:nvSpPr>
        <p:spPr/>
        <p:txBody>
          <a:bodyPr/>
          <a:lstStyle/>
          <a:p>
            <a:fld id="{83CD167B-DFD8-4575-9C54-3042AC8D6698}" type="slidenum">
              <a:rPr lang="en-GB" smtClean="0"/>
              <a:t>2</a:t>
            </a:fld>
            <a:endParaRPr lang="en-GB"/>
          </a:p>
        </p:txBody>
      </p:sp>
    </p:spTree>
    <p:extLst>
      <p:ext uri="{BB962C8B-B14F-4D97-AF65-F5344CB8AC3E}">
        <p14:creationId xmlns:p14="http://schemas.microsoft.com/office/powerpoint/2010/main" val="36236083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dirty="0"/>
              <a:t>The Armed Forces Covenant legislation places a statutory duty on public bodies such as our authority</a:t>
            </a:r>
          </a:p>
          <a:p>
            <a:pPr marL="171450" indent="-171450">
              <a:buFont typeface="Arial" panose="020B0604020202020204" pitchFamily="34" charset="0"/>
              <a:buChar char="•"/>
            </a:pPr>
            <a:endParaRPr lang="en-US" sz="120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200" dirty="0"/>
              <a:t>. . </a:t>
            </a:r>
            <a:r>
              <a:rPr lang="en-US" sz="1200" i="1" dirty="0"/>
              <a:t>. allow time for audience to read bullet points</a:t>
            </a:r>
          </a:p>
          <a:p>
            <a:pPr marL="0" indent="0">
              <a:buFont typeface="Arial" panose="020B0604020202020204" pitchFamily="34" charset="0"/>
              <a:buNone/>
            </a:pPr>
            <a:endParaRPr lang="en-US" sz="1200" dirty="0"/>
          </a:p>
          <a:p>
            <a:pPr marL="0" indent="0">
              <a:buFont typeface="Arial" panose="020B0604020202020204" pitchFamily="34" charset="0"/>
              <a:buNone/>
            </a:pPr>
            <a:endParaRPr lang="en-US" sz="1200" dirty="0"/>
          </a:p>
          <a:p>
            <a:pPr marL="171450" indent="-171450">
              <a:buFont typeface="Arial" panose="020B0604020202020204" pitchFamily="34" charset="0"/>
              <a:buChar char="•"/>
            </a:pPr>
            <a:r>
              <a:rPr lang="en-US" sz="1200" dirty="0"/>
              <a:t>This legislation focuses on healthcare, education and housing</a:t>
            </a:r>
          </a:p>
          <a:p>
            <a:pPr marL="0" indent="0">
              <a:buFont typeface="Arial" panose="020B0604020202020204" pitchFamily="34" charset="0"/>
              <a:buNone/>
            </a:pPr>
            <a:endParaRPr lang="en-US" sz="120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t>There is a published </a:t>
            </a:r>
            <a:r>
              <a:rPr lang="en-US" sz="1200" b="1" dirty="0"/>
              <a:t>Armed Forces Covenant Statutory Guidance UK </a:t>
            </a:r>
            <a:r>
              <a:rPr lang="en-US" sz="1200" dirty="0"/>
              <a:t>document that states in </a:t>
            </a:r>
            <a:r>
              <a:rPr lang="en-US" sz="1200" b="1" dirty="0"/>
              <a:t>Section 1D. Relevant Functions in Scope of the Covenant Duty </a:t>
            </a:r>
            <a:r>
              <a:rPr lang="en-US" sz="1200" dirty="0"/>
              <a:t>(subsection 1.11, page 13), </a:t>
            </a:r>
            <a:r>
              <a:rPr lang="en-GB" sz="1200" i="1" dirty="0">
                <a:solidFill>
                  <a:srgbClr val="4D4460"/>
                </a:solidFill>
              </a:rPr>
              <a:t>The Duty must be complied with when a specified body makes a decision relating to the following matters: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i="1" dirty="0">
              <a:solidFill>
                <a:srgbClr val="4D4460"/>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i="1" dirty="0">
                <a:solidFill>
                  <a:srgbClr val="4D4460"/>
                </a:solidFill>
              </a:rPr>
              <a:t>Admissions,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i="1" dirty="0">
                <a:solidFill>
                  <a:srgbClr val="4D4460"/>
                </a:solidFill>
              </a:rPr>
              <a:t>Educational attainment and curriculum,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i="1" dirty="0">
                <a:solidFill>
                  <a:srgbClr val="4D4460"/>
                </a:solidFill>
              </a:rPr>
              <a:t>Child Wellbeing,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i="1" dirty="0">
                <a:solidFill>
                  <a:srgbClr val="4D4460"/>
                </a:solidFill>
              </a:rPr>
              <a:t>Transport,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i="1" dirty="0">
                <a:solidFill>
                  <a:srgbClr val="4D4460"/>
                </a:solidFill>
              </a:rPr>
              <a:t>Attendance, and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i="1" dirty="0">
                <a:solidFill>
                  <a:srgbClr val="4D4460"/>
                </a:solidFill>
              </a:rPr>
              <a:t>Additional Needs Support (ASL).” </a:t>
            </a:r>
            <a:r>
              <a:rPr lang="en-US" sz="1200" dirty="0"/>
              <a:t> </a:t>
            </a:r>
          </a:p>
          <a:p>
            <a:pPr marL="171450" indent="-171450">
              <a:buFont typeface="Arial" panose="020B0604020202020204" pitchFamily="34" charset="0"/>
              <a:buChar char="•"/>
            </a:pPr>
            <a:endParaRPr lang="en-US" sz="1200" dirty="0"/>
          </a:p>
          <a:p>
            <a:pPr marL="171450" indent="-171450">
              <a:buFont typeface="Arial" panose="020B0604020202020204" pitchFamily="34" charset="0"/>
              <a:buChar char="•"/>
            </a:pPr>
            <a:r>
              <a:rPr lang="en-US" sz="1200" dirty="0"/>
              <a:t>These education functions are within scope of the Duty in compulsory education settings, primary and secondary.</a:t>
            </a:r>
          </a:p>
          <a:p>
            <a:pPr marL="628650" lvl="1" indent="-171450">
              <a:buFont typeface="Arial" panose="020B0604020202020204" pitchFamily="34" charset="0"/>
              <a:buChar char="•"/>
            </a:pPr>
            <a:endParaRPr lang="en-US" sz="1200" dirty="0"/>
          </a:p>
          <a:p>
            <a:pPr marL="628650" lvl="1" indent="-171450">
              <a:buFont typeface="Arial" panose="020B0604020202020204" pitchFamily="34" charset="0"/>
              <a:buChar char="•"/>
            </a:pPr>
            <a:r>
              <a:rPr lang="en-US" sz="1200" b="1" dirty="0"/>
              <a:t>Section 1F of the Statutory Guidance UK document </a:t>
            </a:r>
            <a:r>
              <a:rPr lang="en-US" sz="1200" b="0" dirty="0"/>
              <a:t>(subsection 1.14, page 14) titled, </a:t>
            </a:r>
            <a:r>
              <a:rPr lang="en-US" sz="1200" b="1" dirty="0"/>
              <a:t>Due Regard</a:t>
            </a:r>
            <a:r>
              <a:rPr lang="en-US" sz="1200" dirty="0"/>
              <a:t>: (states) </a:t>
            </a:r>
            <a:r>
              <a:rPr lang="en-US" sz="1200" i="1" dirty="0"/>
              <a:t>It is about informed decision-making and means that specified bodies should think about and place an appropriate amount of weight on the principles of the Armed Forces Covenant when they consider all the factors relevant to how they carry out relevant functions. Therefore, specified bodies should ensure that mechanisms are in place that prompt decision-making to assess how their decision might impact on service users from the Armed Forces Community in scope of the Duty</a:t>
            </a:r>
            <a:r>
              <a:rPr lang="en-US" sz="1200" dirty="0"/>
              <a:t>.</a:t>
            </a:r>
          </a:p>
          <a:p>
            <a:pPr marL="628650" lvl="1" indent="-171450">
              <a:buFont typeface="Arial" panose="020B0604020202020204" pitchFamily="34" charset="0"/>
              <a:buChar char="•"/>
            </a:pPr>
            <a:endParaRPr lang="en-US" sz="1600" dirty="0"/>
          </a:p>
        </p:txBody>
      </p:sp>
      <p:sp>
        <p:nvSpPr>
          <p:cNvPr id="4" name="Slide Number Placeholder 3"/>
          <p:cNvSpPr>
            <a:spLocks noGrp="1"/>
          </p:cNvSpPr>
          <p:nvPr>
            <p:ph type="sldNum" sz="quarter" idx="5"/>
          </p:nvPr>
        </p:nvSpPr>
        <p:spPr/>
        <p:txBody>
          <a:bodyPr/>
          <a:lstStyle/>
          <a:p>
            <a:fld id="{83CD167B-DFD8-4575-9C54-3042AC8D6698}" type="slidenum">
              <a:rPr lang="en-GB" smtClean="0"/>
              <a:t>3</a:t>
            </a:fld>
            <a:endParaRPr lang="en-GB"/>
          </a:p>
        </p:txBody>
      </p:sp>
    </p:spTree>
    <p:extLst>
      <p:ext uri="{BB962C8B-B14F-4D97-AF65-F5344CB8AC3E}">
        <p14:creationId xmlns:p14="http://schemas.microsoft.com/office/powerpoint/2010/main" val="30143402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I draw your attention to this ‘</a:t>
            </a:r>
            <a:r>
              <a:rPr lang="en-US" b="1" dirty="0"/>
              <a:t>NOTE</a:t>
            </a:r>
            <a:r>
              <a:rPr lang="en-US" dirty="0"/>
              <a:t>’  (read aloud . . . )</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sz="1200" b="0" i="0" dirty="0">
                <a:solidFill>
                  <a:srgbClr val="4D4460"/>
                </a:solidFill>
                <a:effectLst/>
              </a:rPr>
              <a:t>In Scotland however, as early learning and childcare (ELC) is a significant area of importance in a child’s learning journey, there is an expectation that to ensure effective practice, settings will have a full understanding of the Covenant Statutory Duty in order to inform their  support of and engagement with their armed forces families.  The ASL Act (2009 as amended) places a duty on local authorities to identify and support children from 3 years old (or 2 years,10 months if in a fulltime early </a:t>
            </a:r>
            <a:r>
              <a:rPr lang="en-US" sz="1200" dirty="0">
                <a:solidFill>
                  <a:srgbClr val="4D4460"/>
                </a:solidFill>
              </a:rPr>
              <a:t>y</a:t>
            </a:r>
            <a:r>
              <a:rPr lang="en-US" sz="1200" b="0" i="0" dirty="0">
                <a:solidFill>
                  <a:srgbClr val="4D4460"/>
                </a:solidFill>
                <a:effectLst/>
              </a:rPr>
              <a:t>ears </a:t>
            </a:r>
            <a:r>
              <a:rPr lang="en-US" sz="1200" dirty="0">
                <a:solidFill>
                  <a:srgbClr val="4D4460"/>
                </a:solidFill>
              </a:rPr>
              <a:t>setting), this includes children from armed forces families. </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b="1" dirty="0"/>
              <a:t>Section 1F </a:t>
            </a:r>
            <a:r>
              <a:rPr lang="en-US" dirty="0"/>
              <a:t>of the </a:t>
            </a:r>
            <a:r>
              <a:rPr lang="en-US" b="1" i="1" dirty="0"/>
              <a:t>Statutory Guidance on the Armed Forces Covenant Duty </a:t>
            </a:r>
            <a:r>
              <a:rPr lang="en-US" dirty="0"/>
              <a:t>document, titled, </a:t>
            </a:r>
            <a:r>
              <a:rPr lang="en-US" b="1" dirty="0"/>
              <a:t>Due Regard </a:t>
            </a:r>
            <a:r>
              <a:rPr lang="en-US" dirty="0"/>
              <a:t>states: (1.15 page 14)   </a:t>
            </a:r>
            <a:r>
              <a:rPr lang="en-US" i="1" dirty="0"/>
              <a:t>“Keeping written records of how key policies and decisions have been made, and documenting the factors that were taken into account in each decision, will help bodies demonstrate that they have had due regard to the principles of the Covenant, if challenged.”</a:t>
            </a:r>
          </a:p>
        </p:txBody>
      </p:sp>
      <p:sp>
        <p:nvSpPr>
          <p:cNvPr id="4" name="Slide Number Placeholder 3"/>
          <p:cNvSpPr>
            <a:spLocks noGrp="1"/>
          </p:cNvSpPr>
          <p:nvPr>
            <p:ph type="sldNum" sz="quarter" idx="5"/>
          </p:nvPr>
        </p:nvSpPr>
        <p:spPr/>
        <p:txBody>
          <a:bodyPr/>
          <a:lstStyle/>
          <a:p>
            <a:fld id="{83CD167B-DFD8-4575-9C54-3042AC8D6698}" type="slidenum">
              <a:rPr lang="en-GB" smtClean="0"/>
              <a:t>4</a:t>
            </a:fld>
            <a:endParaRPr lang="en-GB"/>
          </a:p>
        </p:txBody>
      </p:sp>
    </p:spTree>
    <p:extLst>
      <p:ext uri="{BB962C8B-B14F-4D97-AF65-F5344CB8AC3E}">
        <p14:creationId xmlns:p14="http://schemas.microsoft.com/office/powerpoint/2010/main" val="37855567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There is already provision in Scottish education law.  Section 70 of the Education (Scotland) Act 1980, specifically establishes a procedure in instances where government believes there has been a failure of Scottish education authority to fulfill its statutory responsibilities.</a:t>
            </a:r>
          </a:p>
          <a:p>
            <a:pPr marL="0" indent="0">
              <a:buFont typeface="Arial" panose="020B0604020202020204" pitchFamily="34" charset="0"/>
              <a:buNone/>
            </a:pPr>
            <a:endParaRPr lang="en-US" dirty="0"/>
          </a:p>
          <a:p>
            <a:pPr marL="171450" indent="-171450">
              <a:buFont typeface="Arial" panose="020B0604020202020204" pitchFamily="34" charset="0"/>
              <a:buChar char="•"/>
            </a:pPr>
            <a:r>
              <a:rPr lang="en-US" dirty="0"/>
              <a:t>Where an issue relates to matters such as decisions on placing requests or exclusion from school then routes are legally defined on how such disputes must be resolved.</a:t>
            </a:r>
          </a:p>
          <a:p>
            <a:pPr marL="0" indent="0">
              <a:buFont typeface="Arial" panose="020B0604020202020204" pitchFamily="34" charset="0"/>
              <a:buNone/>
            </a:pPr>
            <a:endParaRPr lang="en-US" dirty="0"/>
          </a:p>
          <a:p>
            <a:pPr marL="171450" indent="-171450">
              <a:buFont typeface="Arial" panose="020B0604020202020204" pitchFamily="34" charset="0"/>
              <a:buChar char="•"/>
            </a:pPr>
            <a:r>
              <a:rPr lang="en-US" dirty="0"/>
              <a:t>On matters falling within the terms of the Education (Additional Support for Learning) (Scotland) Act, 2004 as amended, there are well-defined routes on both how children’s needs should be met, and importantly how disputes might be resolved.  These measures include mediation, dispute resolution and, if necessary, referral to the Additional Support Needs Tribunal established by the 2004 Act.</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r>
              <a:rPr lang="en-US" dirty="0"/>
              <a:t>The United Nations Charter on the Rights of the Child (Incorporation) (Scotland) Bill gives children a set of rights including the facility to enlist the support of the Children’s Commissioner should they wish to make a complaint.</a:t>
            </a:r>
          </a:p>
          <a:p>
            <a:pPr marL="0" indent="0">
              <a:buFont typeface="Arial" panose="020B0604020202020204" pitchFamily="34" charset="0"/>
              <a:buNone/>
            </a:pPr>
            <a:endParaRPr lang="en-US" dirty="0"/>
          </a:p>
          <a:p>
            <a:pPr marL="171450" indent="-171450">
              <a:buFont typeface="Arial" panose="020B0604020202020204" pitchFamily="34" charset="0"/>
              <a:buChar char="•"/>
            </a:pPr>
            <a:r>
              <a:rPr lang="en-US" dirty="0"/>
              <a:t>The Armed Forces Covenant Statutory Duty Guidance document has been written from a UK-wide system perspective.  Within that guidance, reference to the complaints procedure and enforcement bodies (Ombudsman) is primarily from the England system perspective .  </a:t>
            </a:r>
          </a:p>
          <a:p>
            <a:pPr marL="0" indent="0">
              <a:buFont typeface="Arial" panose="020B0604020202020204" pitchFamily="34" charset="0"/>
              <a:buNone/>
            </a:pPr>
            <a:endParaRPr lang="en-US" dirty="0"/>
          </a:p>
          <a:p>
            <a:pPr marL="0" indent="0">
              <a:buFont typeface="Arial" panose="020B0604020202020204" pitchFamily="34" charset="0"/>
              <a:buNone/>
            </a:pPr>
            <a:r>
              <a:rPr lang="en-US" dirty="0"/>
              <a:t>	Armed Forces parents, those living in Scotland, may well have the expectation that this is the only process to be actioned.  </a:t>
            </a:r>
          </a:p>
          <a:p>
            <a:pPr marL="0" indent="0">
              <a:buFont typeface="Arial" panose="020B0604020202020204" pitchFamily="34" charset="0"/>
              <a:buNone/>
            </a:pPr>
            <a:r>
              <a:rPr lang="en-US" b="1" dirty="0"/>
              <a:t>	There is a need for clarity around the Scottish System and to “encourage families to use existing systems”.</a:t>
            </a:r>
          </a:p>
          <a:p>
            <a:pPr marL="0" indent="0">
              <a:buFont typeface="Arial" panose="020B0604020202020204" pitchFamily="34" charset="0"/>
              <a:buNone/>
            </a:pPr>
            <a:endParaRPr lang="en-US" dirty="0"/>
          </a:p>
          <a:p>
            <a:pPr marL="171450" indent="-171450">
              <a:buFont typeface="Arial" panose="020B0604020202020204" pitchFamily="34" charset="0"/>
              <a:buChar char="•"/>
            </a:pPr>
            <a:r>
              <a:rPr lang="en-US" dirty="0"/>
              <a:t>The Scottish Public Services Ombudsman Act, 2002 establishes with Section 4, Matters which the Ombudsman MUST NOT Investigate, at section 10:	“Action concerning –</a:t>
            </a:r>
          </a:p>
          <a:p>
            <a:pPr marL="0" indent="0">
              <a:buFont typeface="Arial" panose="020B0604020202020204" pitchFamily="34" charset="0"/>
              <a:buNone/>
            </a:pPr>
            <a:r>
              <a:rPr lang="en-US" dirty="0"/>
              <a:t>	(a) the giving of instruction, whether secular or religious, or</a:t>
            </a:r>
          </a:p>
          <a:p>
            <a:pPr marL="0" indent="0">
              <a:buFont typeface="Arial" panose="020B0604020202020204" pitchFamily="34" charset="0"/>
              <a:buNone/>
            </a:pPr>
            <a:r>
              <a:rPr lang="en-US" dirty="0"/>
              <a:t>	(b) conduct, curriculum or discipline,</a:t>
            </a:r>
          </a:p>
          <a:p>
            <a:pPr marL="0" indent="0">
              <a:buFont typeface="Arial" panose="020B0604020202020204" pitchFamily="34" charset="0"/>
              <a:buNone/>
            </a:pPr>
            <a:r>
              <a:rPr lang="en-US" dirty="0"/>
              <a:t>	      in any educational establishment under the management of an education authority.”</a:t>
            </a:r>
          </a:p>
          <a:p>
            <a:pPr marL="171450" indent="-171450">
              <a:buFont typeface="Arial" panose="020B0604020202020204" pitchFamily="34" charset="0"/>
              <a:buChar char="•"/>
            </a:pPr>
            <a:endParaRPr lang="en-GB" dirty="0"/>
          </a:p>
        </p:txBody>
      </p:sp>
      <p:sp>
        <p:nvSpPr>
          <p:cNvPr id="4" name="Slide Number Placeholder 3"/>
          <p:cNvSpPr>
            <a:spLocks noGrp="1"/>
          </p:cNvSpPr>
          <p:nvPr>
            <p:ph type="sldNum" sz="quarter" idx="5"/>
          </p:nvPr>
        </p:nvSpPr>
        <p:spPr/>
        <p:txBody>
          <a:bodyPr/>
          <a:lstStyle/>
          <a:p>
            <a:fld id="{83CD167B-DFD8-4575-9C54-3042AC8D6698}" type="slidenum">
              <a:rPr lang="en-GB" smtClean="0"/>
              <a:t>5</a:t>
            </a:fld>
            <a:endParaRPr lang="en-GB"/>
          </a:p>
        </p:txBody>
      </p:sp>
    </p:spTree>
    <p:extLst>
      <p:ext uri="{BB962C8B-B14F-4D97-AF65-F5344CB8AC3E}">
        <p14:creationId xmlns:p14="http://schemas.microsoft.com/office/powerpoint/2010/main" val="26118668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There are two documents to draw to your attention:</a:t>
            </a:r>
          </a:p>
          <a:p>
            <a:endParaRPr lang="en-US" sz="1200" dirty="0"/>
          </a:p>
          <a:p>
            <a:pPr marL="171450" indent="-171450">
              <a:buFont typeface="Arial" panose="020B0604020202020204" pitchFamily="34" charset="0"/>
              <a:buChar char="•"/>
            </a:pPr>
            <a:r>
              <a:rPr lang="en-US" sz="1200" b="0" i="0" dirty="0"/>
              <a:t>The</a:t>
            </a:r>
            <a:r>
              <a:rPr lang="en-US" sz="1200" b="1" i="1" dirty="0"/>
              <a:t> Armed Forces Covenant Legislation Guidance UK </a:t>
            </a:r>
            <a:r>
              <a:rPr lang="en-US" sz="1200" dirty="0"/>
              <a:t>document, produced by the MoD is for use across all four nations.  It provides examples of engagement across the UK, including some Scottish examples and case studies.</a:t>
            </a:r>
          </a:p>
          <a:p>
            <a:pPr marL="171450" indent="-171450">
              <a:buFont typeface="Arial" panose="020B0604020202020204" pitchFamily="34" charset="0"/>
              <a:buChar char="•"/>
            </a:pPr>
            <a:endParaRPr lang="en-US" sz="1200" dirty="0"/>
          </a:p>
          <a:p>
            <a:pPr marL="171450" indent="-171450">
              <a:buFont typeface="Arial" panose="020B0604020202020204" pitchFamily="34" charset="0"/>
              <a:buChar char="•"/>
            </a:pPr>
            <a:r>
              <a:rPr lang="en-US" sz="1200" dirty="0"/>
              <a:t>The ADES document, </a:t>
            </a:r>
            <a:r>
              <a:rPr lang="en-US" sz="1200" b="1" i="1" dirty="0"/>
              <a:t>Advice to Local Authority Lead Officers for Armed Forces Children, Young People &amp; Families in Scottish schools and Early Learning and Childcare settings, </a:t>
            </a:r>
            <a:r>
              <a:rPr lang="en-US" sz="1200" b="0" i="0" dirty="0"/>
              <a:t>has been developed in collaboration with lead officers from the AFFLO network, and reviewed with the Scottish Government, Education Scotland and ADES.  </a:t>
            </a:r>
            <a:r>
              <a:rPr lang="en-US" sz="1200" dirty="0"/>
              <a:t>This Advice document has been developed to complement the UK Guidance, with Scotland-specific examples, information and suggestions. It provides examples of engagement from local authorities with relatively small numbers of armed forces children in their ELC settings and schools; those that have not received any specific funding to support armed forces children and young people, such as the MoD Education Support Fund (ESF)/Armed Forces </a:t>
            </a:r>
            <a:r>
              <a:rPr lang="en-US" sz="1200"/>
              <a:t>Covenant Trust Fund. </a:t>
            </a:r>
            <a:r>
              <a:rPr lang="en-US" sz="1200" dirty="0"/>
              <a:t>A copy of this Advice document has been circulated to all 32 local authorities, and a PDF version is available on the Forces Children’s Education website.</a:t>
            </a:r>
            <a:endParaRPr lang="en-GB" sz="1200" dirty="0"/>
          </a:p>
        </p:txBody>
      </p:sp>
      <p:sp>
        <p:nvSpPr>
          <p:cNvPr id="4" name="Slide Number Placeholder 3"/>
          <p:cNvSpPr>
            <a:spLocks noGrp="1"/>
          </p:cNvSpPr>
          <p:nvPr>
            <p:ph type="sldNum" sz="quarter" idx="5"/>
          </p:nvPr>
        </p:nvSpPr>
        <p:spPr/>
        <p:txBody>
          <a:bodyPr/>
          <a:lstStyle/>
          <a:p>
            <a:fld id="{83CD167B-DFD8-4575-9C54-3042AC8D6698}" type="slidenum">
              <a:rPr lang="en-GB" smtClean="0"/>
              <a:t>6</a:t>
            </a:fld>
            <a:endParaRPr lang="en-GB"/>
          </a:p>
        </p:txBody>
      </p:sp>
    </p:spTree>
    <p:extLst>
      <p:ext uri="{BB962C8B-B14F-4D97-AF65-F5344CB8AC3E}">
        <p14:creationId xmlns:p14="http://schemas.microsoft.com/office/powerpoint/2010/main" val="18585944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ADES has identified the following aims for all authorities.</a:t>
            </a:r>
          </a:p>
          <a:p>
            <a:endParaRPr lang="en-US"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solidFill>
                  <a:srgbClr val="4D4460"/>
                </a:solidFill>
              </a:rPr>
              <a:t>promote the development of a local authority </a:t>
            </a:r>
            <a:r>
              <a:rPr lang="en-GB" sz="1200" b="1" dirty="0">
                <a:solidFill>
                  <a:srgbClr val="4D4460"/>
                </a:solidFill>
              </a:rPr>
              <a:t>Corporate Message</a:t>
            </a:r>
            <a:r>
              <a:rPr lang="en-GB" sz="1200" dirty="0">
                <a:solidFill>
                  <a:srgbClr val="4D4460"/>
                </a:solidFill>
              </a:rPr>
              <a:t>, around the Armed Forces Covenant, linking engagement and collaboration across Education, Health, and Housing sectors.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dirty="0">
              <a:solidFill>
                <a:srgbClr val="4D4460"/>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solidFill>
                  <a:srgbClr val="4D4460"/>
                </a:solidFill>
              </a:rPr>
              <a:t>ensure the ADES AFFLO is known to the appointed, local authority </a:t>
            </a:r>
            <a:r>
              <a:rPr lang="en-GB" sz="1200" u="sng" dirty="0">
                <a:hlinkClick r:id="rId3"/>
              </a:rPr>
              <a:t>Armed Forces and Veterans Champion</a:t>
            </a:r>
            <a:r>
              <a:rPr lang="en-GB" sz="1200" dirty="0"/>
              <a:t> </a:t>
            </a:r>
            <a:r>
              <a:rPr lang="en-GB" sz="1200" dirty="0">
                <a:solidFill>
                  <a:srgbClr val="4D4460"/>
                </a:solidFill>
              </a:rPr>
              <a:t>and other sector leads for armed forces families,  in order to enhance joined-up communication in  support of the Armed Forces Covenant.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dirty="0">
              <a:solidFill>
                <a:srgbClr val="4D4460"/>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1" dirty="0">
                <a:solidFill>
                  <a:srgbClr val="4D4460"/>
                </a:solidFill>
              </a:rPr>
              <a:t>all </a:t>
            </a:r>
            <a:r>
              <a:rPr lang="en-GB" sz="1200" dirty="0">
                <a:solidFill>
                  <a:srgbClr val="4D4460"/>
                </a:solidFill>
              </a:rPr>
              <a:t>headteachers and managers of funded ELC partnership settings, should know their local authority Lead Officer for armed forces families, children, and young people (AFFLO) and the main contents of the ADES Advice document.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dirty="0">
              <a:solidFill>
                <a:srgbClr val="4D4460"/>
              </a:solidFill>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1" dirty="0">
                <a:solidFill>
                  <a:srgbClr val="4D4460"/>
                </a:solidFill>
              </a:rPr>
              <a:t>all</a:t>
            </a:r>
            <a:r>
              <a:rPr lang="en-GB" sz="1200" dirty="0">
                <a:solidFill>
                  <a:srgbClr val="4D4460"/>
                </a:solidFill>
              </a:rPr>
              <a:t> headteachers must have their young people of armed forces families identified, so far as possible, and should plan and action best ways of ensuring that these young people are supported in admissions, educational attainment and curriculum, child wellbeing, transport, attendance, and Additional Support Needs (ASN).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effectLst/>
                <a:latin typeface="+mn-lt"/>
                <a:ea typeface="Calibri" panose="020F0502020204030204" pitchFamily="34" charset="0"/>
                <a:cs typeface="Times New Roman" panose="02020603050405020304" pitchFamily="18" charset="0"/>
              </a:rPr>
              <a:t>Some parents may wish to withhold their “armed forces” status due to security concerns or other sensitivities they have about disclosing the nature of their work, or its location</a:t>
            </a:r>
            <a:endParaRPr lang="en-GB" sz="1200" dirty="0">
              <a:solidFill>
                <a:srgbClr val="4D4460"/>
              </a:solidFill>
              <a:latin typeface="+mn-lt"/>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dirty="0">
              <a:solidFill>
                <a:srgbClr val="4D4460"/>
              </a:solidFill>
            </a:endParaRPr>
          </a:p>
        </p:txBody>
      </p:sp>
      <p:sp>
        <p:nvSpPr>
          <p:cNvPr id="4" name="Slide Number Placeholder 3"/>
          <p:cNvSpPr>
            <a:spLocks noGrp="1"/>
          </p:cNvSpPr>
          <p:nvPr>
            <p:ph type="sldNum" sz="quarter" idx="5"/>
          </p:nvPr>
        </p:nvSpPr>
        <p:spPr/>
        <p:txBody>
          <a:bodyPr/>
          <a:lstStyle/>
          <a:p>
            <a:fld id="{83CD167B-DFD8-4575-9C54-3042AC8D6698}" type="slidenum">
              <a:rPr lang="en-GB" smtClean="0"/>
              <a:t>7</a:t>
            </a:fld>
            <a:endParaRPr lang="en-GB"/>
          </a:p>
        </p:txBody>
      </p:sp>
    </p:spTree>
    <p:extLst>
      <p:ext uri="{BB962C8B-B14F-4D97-AF65-F5344CB8AC3E}">
        <p14:creationId xmlns:p14="http://schemas.microsoft.com/office/powerpoint/2010/main" val="34742890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The ADES aims continue . . . </a:t>
            </a:r>
          </a:p>
          <a:p>
            <a:endParaRPr lang="en-US" sz="1200" dirty="0"/>
          </a:p>
          <a:p>
            <a:pPr marL="285750" lvl="0" indent="-285750">
              <a:buFont typeface="Arial" panose="020B0604020202020204" pitchFamily="34" charset="0"/>
              <a:buChar char="•"/>
            </a:pPr>
            <a:r>
              <a:rPr lang="en-GB" sz="1200" b="1" dirty="0">
                <a:solidFill>
                  <a:srgbClr val="4D4460"/>
                </a:solidFill>
              </a:rPr>
              <a:t>appropriate </a:t>
            </a:r>
            <a:r>
              <a:rPr lang="en-GB" sz="1200" dirty="0">
                <a:solidFill>
                  <a:srgbClr val="4D4460"/>
                </a:solidFill>
              </a:rPr>
              <a:t>local authority staff, including mangers of funded ELC provision, should be aware of the barriers and concerns inherent in a move for an armed forces family (Regular, Reserve and Veteran/ex Service), to enable an informed ‘warm Welcome’. </a:t>
            </a:r>
          </a:p>
          <a:p>
            <a:pPr marL="0" lvl="0" indent="0">
              <a:buFont typeface="Arial" panose="020B0604020202020204" pitchFamily="34" charset="0"/>
              <a:buNone/>
            </a:pPr>
            <a:endParaRPr lang="en-GB" sz="1200" dirty="0">
              <a:solidFill>
                <a:srgbClr val="4D4460"/>
              </a:solidFill>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1" dirty="0">
                <a:solidFill>
                  <a:srgbClr val="4D4460"/>
                </a:solidFill>
              </a:rPr>
              <a:t>local authority central staff </a:t>
            </a:r>
            <a:r>
              <a:rPr lang="en-GB" sz="1200" dirty="0">
                <a:solidFill>
                  <a:srgbClr val="4D4460"/>
                </a:solidFill>
              </a:rPr>
              <a:t>should have knowledge of the Lead Officer for armed forces families’ role within the local authority (AFFLO), so that queries can be appropriately resolved.</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dirty="0">
              <a:solidFill>
                <a:srgbClr val="4D4460"/>
              </a:solidFill>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solidFill>
                  <a:srgbClr val="4D4460"/>
                </a:solidFill>
                <a:ea typeface="Gadugi" panose="020B0502040204020203" pitchFamily="34" charset="0"/>
              </a:rPr>
              <a:t>the </a:t>
            </a:r>
            <a:r>
              <a:rPr lang="en-GB" sz="1200" b="1" dirty="0">
                <a:solidFill>
                  <a:srgbClr val="4D4460"/>
                </a:solidFill>
                <a:ea typeface="Gadugi" panose="020B0502040204020203" pitchFamily="34" charset="0"/>
              </a:rPr>
              <a:t>ADES Natio</a:t>
            </a:r>
            <a:r>
              <a:rPr lang="en-GB" sz="1200" b="1" dirty="0">
                <a:ea typeface="Gadugi" panose="020B0502040204020203" pitchFamily="34" charset="0"/>
              </a:rPr>
              <a:t>nal Education Officer </a:t>
            </a:r>
            <a:r>
              <a:rPr lang="en-GB" sz="1200" dirty="0">
                <a:ea typeface="Gadugi" panose="020B0502040204020203" pitchFamily="34" charset="0"/>
              </a:rPr>
              <a:t>(NEO for children and young people of Armed Forces Families in Scottish settings and schools) is funded by the Scottish Government and works within the ADES structure. The NEO </a:t>
            </a:r>
            <a:r>
              <a:rPr lang="en-US" sz="1200" dirty="0">
                <a:effectLst/>
                <a:latin typeface="Calibri" panose="020F0502020204030204" pitchFamily="34" charset="0"/>
                <a:ea typeface="Calibri" panose="020F0502020204030204" pitchFamily="34" charset="0"/>
                <a:cs typeface="Times New Roman" panose="02020603050405020304" pitchFamily="18" charset="0"/>
              </a:rPr>
              <a:t>works with local authorities, schools, children’s services, and the Military to enhance policy and practice for children and young people of armed forces families (Regular, Reserve and Veteran/ex Service). </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effectLst/>
                <a:latin typeface="Calibri" panose="020F0502020204030204" pitchFamily="34" charset="0"/>
                <a:ea typeface="Calibri" panose="020F0502020204030204" pitchFamily="34" charset="0"/>
                <a:cs typeface="Times New Roman" panose="02020603050405020304" pitchFamily="18" charset="0"/>
              </a:rPr>
              <a:t>The NEO plays a key role in supporting schools and school leaders, particularly through the Armed Forces Families Lead Officer (AFFLO) in each local authority, and the head teacher’s network. Liaison and communication are encouraged, and the NEO works closely with the Scottish Government, Education Scotland, and is a member of the Scottish Armed Forces Education Support Group (SAFESG).</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dirty="0">
              <a:ea typeface="Gadugi" panose="020B0502040204020203"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1" dirty="0">
                <a:ea typeface="Gadugi" panose="020B0502040204020203" pitchFamily="34" charset="0"/>
              </a:rPr>
              <a:t>Forces Children’s Education </a:t>
            </a:r>
            <a:r>
              <a:rPr lang="en-GB" sz="1200" dirty="0">
                <a:ea typeface="Gadugi" panose="020B0502040204020203" pitchFamily="34" charset="0"/>
              </a:rPr>
              <a:t>website </a:t>
            </a:r>
            <a:r>
              <a:rPr lang="en-US" sz="1200" dirty="0">
                <a:effectLst/>
                <a:latin typeface="Calibri" panose="020F0502020204030204" pitchFamily="34" charset="0"/>
                <a:ea typeface="Calibri" panose="020F0502020204030204" pitchFamily="34" charset="0"/>
                <a:cs typeface="Times New Roman" panose="02020603050405020304" pitchFamily="18" charset="0"/>
              </a:rPr>
              <a:t>provides clear, accurate, and authoritative information for educators and Armed Forces families, with the latest information and resources being added regularly.  This website was created by the Association of Directors of Education (ADES), in conjunction with the Scottish Government, Local Authorities across Scotland, and the Ministry of Defence.</a:t>
            </a:r>
            <a:r>
              <a:rPr lang="en-GB" sz="1200" dirty="0">
                <a:ea typeface="Gadugi" panose="020B0502040204020203" pitchFamily="34" charset="0"/>
              </a:rPr>
              <a:t> </a:t>
            </a:r>
            <a:endParaRPr lang="en-GB" sz="1200" dirty="0">
              <a:solidFill>
                <a:srgbClr val="4D4460"/>
              </a:solidFill>
            </a:endParaRPr>
          </a:p>
          <a:p>
            <a:pPr marL="285750" lvl="0" indent="-285750">
              <a:buFont typeface="Arial" panose="020B0604020202020204" pitchFamily="34" charset="0"/>
              <a:buChar char="•"/>
            </a:pPr>
            <a:endParaRPr lang="en-GB" sz="1200" dirty="0">
              <a:solidFill>
                <a:srgbClr val="4D4460"/>
              </a:solidFill>
            </a:endParaRPr>
          </a:p>
        </p:txBody>
      </p:sp>
      <p:sp>
        <p:nvSpPr>
          <p:cNvPr id="4" name="Slide Number Placeholder 3"/>
          <p:cNvSpPr>
            <a:spLocks noGrp="1"/>
          </p:cNvSpPr>
          <p:nvPr>
            <p:ph type="sldNum" sz="quarter" idx="5"/>
          </p:nvPr>
        </p:nvSpPr>
        <p:spPr/>
        <p:txBody>
          <a:bodyPr/>
          <a:lstStyle/>
          <a:p>
            <a:fld id="{83CD167B-DFD8-4575-9C54-3042AC8D6698}" type="slidenum">
              <a:rPr lang="en-GB" smtClean="0"/>
              <a:t>8</a:t>
            </a:fld>
            <a:endParaRPr lang="en-GB"/>
          </a:p>
        </p:txBody>
      </p:sp>
    </p:spTree>
    <p:extLst>
      <p:ext uri="{BB962C8B-B14F-4D97-AF65-F5344CB8AC3E}">
        <p14:creationId xmlns:p14="http://schemas.microsoft.com/office/powerpoint/2010/main" val="21025500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effectLst/>
                <a:latin typeface="Calibri" panose="020F0502020204030204" pitchFamily="34" charset="0"/>
                <a:ea typeface="Times New Roman" panose="02020603050405020304" pitchFamily="18" charset="0"/>
              </a:rPr>
              <a:t>In considering ‘next steps’ it is essential to ask this question: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effectLst/>
                <a:latin typeface="Calibri" panose="020F0502020204030204" pitchFamily="34" charset="0"/>
                <a:ea typeface="Times New Roman" panose="02020603050405020304" pitchFamily="18" charset="0"/>
              </a:rPr>
              <a:t>How can our school/setting/authority demonstrate, in a way that will survive legal scrutiny,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effectLst/>
                <a:latin typeface="Calibri" panose="020F0502020204030204" pitchFamily="34" charset="0"/>
                <a:ea typeface="Times New Roman" panose="02020603050405020304" pitchFamily="18" charset="0"/>
              </a:rPr>
              <a:t>that it is having due regard for the needs of armed forces children ?</a:t>
            </a:r>
            <a:endParaRPr lang="en-GB" sz="1200" dirty="0"/>
          </a:p>
          <a:p>
            <a:endParaRPr lang="en-US" sz="1200" dirty="0"/>
          </a:p>
          <a:p>
            <a:endParaRPr lang="en-US" sz="1200" dirty="0"/>
          </a:p>
          <a:p>
            <a:r>
              <a:rPr lang="en-US" sz="1200" dirty="0"/>
              <a:t>The following may be of interest to include in presentation:</a:t>
            </a:r>
          </a:p>
          <a:p>
            <a:endParaRPr lang="en-US" sz="120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latin typeface="Gadugi" panose="020B0502040204020203" pitchFamily="34" charset="0"/>
                <a:ea typeface="Gadugi" panose="020B0502040204020203" pitchFamily="34" charset="0"/>
              </a:rPr>
              <a:t>Local authority position statement – Corporate Message</a:t>
            </a:r>
          </a:p>
          <a:p>
            <a:endParaRPr lang="en-US" sz="1200" dirty="0"/>
          </a:p>
          <a:p>
            <a:pPr marL="171450" indent="-171450">
              <a:buFont typeface="Arial" panose="020B0604020202020204" pitchFamily="34" charset="0"/>
              <a:buChar char="•"/>
            </a:pPr>
            <a:r>
              <a:rPr lang="en-US" sz="1200" dirty="0"/>
              <a:t>Number of armed forces children and young people in authority ELC settings and schools</a:t>
            </a:r>
          </a:p>
          <a:p>
            <a:pPr marL="171450" indent="-171450">
              <a:buFont typeface="Arial" panose="020B0604020202020204" pitchFamily="34" charset="0"/>
              <a:buChar char="•"/>
            </a:pPr>
            <a:endParaRPr lang="en-US" sz="120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dirty="0">
                <a:latin typeface="Gadugi" panose="020B0502040204020203" pitchFamily="34" charset="0"/>
                <a:ea typeface="Gadugi" panose="020B0502040204020203" pitchFamily="34" charset="0"/>
              </a:rPr>
              <a:t>Local authority process and procedures (for example, in response to enquiries from armed forces families / ELC / school staff)</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GB" sz="1200" dirty="0">
              <a:latin typeface="Gadugi" panose="020B0502040204020203" pitchFamily="34" charset="0"/>
              <a:ea typeface="Gadugi" panose="020B0502040204020203" pitchFamily="34" charset="0"/>
            </a:endParaRPr>
          </a:p>
          <a:p>
            <a:pPr marL="0" indent="0">
              <a:buFont typeface="Arial" panose="020B0604020202020204" pitchFamily="34" charset="0"/>
              <a:buNone/>
            </a:pPr>
            <a:endParaRPr lang="en-US" sz="1200" dirty="0"/>
          </a:p>
          <a:p>
            <a:pPr marL="0" indent="0">
              <a:buFont typeface="Arial" panose="020B0604020202020204" pitchFamily="34" charset="0"/>
              <a:buNone/>
            </a:pPr>
            <a:endParaRPr lang="en-GB" dirty="0"/>
          </a:p>
        </p:txBody>
      </p:sp>
      <p:sp>
        <p:nvSpPr>
          <p:cNvPr id="4" name="Slide Number Placeholder 3"/>
          <p:cNvSpPr>
            <a:spLocks noGrp="1"/>
          </p:cNvSpPr>
          <p:nvPr>
            <p:ph type="sldNum" sz="quarter" idx="5"/>
          </p:nvPr>
        </p:nvSpPr>
        <p:spPr/>
        <p:txBody>
          <a:bodyPr/>
          <a:lstStyle/>
          <a:p>
            <a:fld id="{83CD167B-DFD8-4575-9C54-3042AC8D6698}" type="slidenum">
              <a:rPr lang="en-GB" smtClean="0"/>
              <a:t>9</a:t>
            </a:fld>
            <a:endParaRPr lang="en-GB"/>
          </a:p>
        </p:txBody>
      </p:sp>
    </p:spTree>
    <p:extLst>
      <p:ext uri="{BB962C8B-B14F-4D97-AF65-F5344CB8AC3E}">
        <p14:creationId xmlns:p14="http://schemas.microsoft.com/office/powerpoint/2010/main" val="5031544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00364" y="549708"/>
            <a:ext cx="9144000" cy="724910"/>
          </a:xfrm>
        </p:spPr>
        <p:txBody>
          <a:bodyPr anchor="t">
            <a:noAutofit/>
          </a:bodyPr>
          <a:lstStyle>
            <a:lvl1pPr algn="l">
              <a:lnSpc>
                <a:spcPct val="100000"/>
              </a:lnSpc>
              <a:defRPr sz="4000" b="1">
                <a:solidFill>
                  <a:srgbClr val="4D4460"/>
                </a:solidFill>
                <a:latin typeface="Gadugi" panose="020B0502040204020203" pitchFamily="34" charset="0"/>
                <a:ea typeface="Gadugi" panose="020B0502040204020203" pitchFamily="34" charset="0"/>
              </a:defRPr>
            </a:lvl1pPr>
          </a:lstStyle>
          <a:p>
            <a:r>
              <a:rPr lang="en-US" dirty="0"/>
              <a:t>Click to edit Master title style</a:t>
            </a:r>
            <a:endParaRPr lang="en-GB" dirty="0"/>
          </a:p>
        </p:txBody>
      </p:sp>
      <p:sp>
        <p:nvSpPr>
          <p:cNvPr id="3" name="Subtitle 2"/>
          <p:cNvSpPr>
            <a:spLocks noGrp="1"/>
          </p:cNvSpPr>
          <p:nvPr>
            <p:ph type="subTitle" idx="1"/>
          </p:nvPr>
        </p:nvSpPr>
        <p:spPr>
          <a:xfrm>
            <a:off x="619989" y="1588510"/>
            <a:ext cx="9144000" cy="582035"/>
          </a:xfrm>
        </p:spPr>
        <p:txBody>
          <a:bodyPr/>
          <a:lstStyle>
            <a:lvl1pPr marL="0" indent="0" algn="l">
              <a:buNone/>
              <a:defRPr sz="2400">
                <a:latin typeface="Gadugi" panose="020B0502040204020203" pitchFamily="34" charset="0"/>
                <a:ea typeface="Gadugi" panose="020B05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6" name="Slide Number Placeholder 5"/>
          <p:cNvSpPr>
            <a:spLocks noGrp="1"/>
          </p:cNvSpPr>
          <p:nvPr>
            <p:ph type="sldNum" sz="quarter" idx="12"/>
          </p:nvPr>
        </p:nvSpPr>
        <p:spPr>
          <a:xfrm>
            <a:off x="6132946" y="6105236"/>
            <a:ext cx="5701144" cy="600363"/>
          </a:xfrm>
          <a:prstGeom prst="rect">
            <a:avLst/>
          </a:prstGeom>
        </p:spPr>
        <p:txBody>
          <a:bodyPr/>
          <a:lstStyle>
            <a:lvl1pPr algn="r">
              <a:defRPr sz="1600" b="1">
                <a:solidFill>
                  <a:srgbClr val="4D4460"/>
                </a:solidFill>
                <a:latin typeface="Gadugi" panose="020B0502040204020203" pitchFamily="34" charset="0"/>
                <a:ea typeface="Gadugi" panose="020B0502040204020203" pitchFamily="34" charset="0"/>
              </a:defRPr>
            </a:lvl1pPr>
          </a:lstStyle>
          <a:p>
            <a:r>
              <a:rPr lang="en-US"/>
              <a:t>Armed Forces Covenant Statutory Duty 2022</a:t>
            </a:r>
            <a:endParaRPr lang="en-GB"/>
          </a:p>
          <a:p>
            <a:r>
              <a:rPr lang="en-US" sz="1400"/>
              <a:t>Health</a:t>
            </a:r>
            <a:r>
              <a:rPr lang="en-GB" sz="1400"/>
              <a:t>, </a:t>
            </a:r>
            <a:r>
              <a:rPr lang="en-US" sz="1400"/>
              <a:t>Education</a:t>
            </a:r>
            <a:r>
              <a:rPr lang="en-GB" sz="1400"/>
              <a:t> and </a:t>
            </a:r>
            <a:r>
              <a:rPr lang="en-US" sz="1400"/>
              <a:t>Housing</a:t>
            </a:r>
            <a:endParaRPr lang="en-GB" sz="1400" dirty="0"/>
          </a:p>
        </p:txBody>
      </p:sp>
    </p:spTree>
    <p:extLst>
      <p:ext uri="{BB962C8B-B14F-4D97-AF65-F5344CB8AC3E}">
        <p14:creationId xmlns:p14="http://schemas.microsoft.com/office/powerpoint/2010/main" val="3449275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6"/>
          <p:cNvSpPr/>
          <p:nvPr userDrawn="1"/>
        </p:nvSpPr>
        <p:spPr>
          <a:xfrm>
            <a:off x="8257309" y="6176963"/>
            <a:ext cx="3537527" cy="461665"/>
          </a:xfrm>
          <a:prstGeom prst="rect">
            <a:avLst/>
          </a:prstGeom>
        </p:spPr>
        <p:txBody>
          <a:bodyPr wrap="square">
            <a:spAutoFit/>
          </a:bodyPr>
          <a:lstStyle/>
          <a:p>
            <a:pPr algn="r"/>
            <a:r>
              <a:rPr lang="en-US" sz="1200" dirty="0">
                <a:solidFill>
                  <a:srgbClr val="4D4460"/>
                </a:solidFill>
                <a:latin typeface="Gadugi" panose="020B0502040204020203" pitchFamily="34" charset="0"/>
                <a:ea typeface="Gadugi" panose="020B0502040204020203" pitchFamily="34" charset="0"/>
              </a:rPr>
              <a:t>Armed Forces Covenant Statutory Duty 2022</a:t>
            </a:r>
            <a:endParaRPr lang="en-GB" sz="1200" dirty="0">
              <a:solidFill>
                <a:srgbClr val="4D4460"/>
              </a:solidFill>
              <a:latin typeface="Gadugi" panose="020B0502040204020203" pitchFamily="34" charset="0"/>
              <a:ea typeface="Gadugi" panose="020B0502040204020203" pitchFamily="34" charset="0"/>
            </a:endParaRPr>
          </a:p>
          <a:p>
            <a:pPr algn="r"/>
            <a:r>
              <a:rPr lang="en-US" sz="1200" dirty="0">
                <a:solidFill>
                  <a:srgbClr val="4D4460"/>
                </a:solidFill>
                <a:latin typeface="Gadugi" panose="020B0502040204020203" pitchFamily="34" charset="0"/>
                <a:ea typeface="Gadugi" panose="020B0502040204020203" pitchFamily="34" charset="0"/>
              </a:rPr>
              <a:t>Health</a:t>
            </a:r>
            <a:r>
              <a:rPr lang="en-GB" sz="1200" dirty="0">
                <a:solidFill>
                  <a:srgbClr val="4D4460"/>
                </a:solidFill>
                <a:latin typeface="Gadugi" panose="020B0502040204020203" pitchFamily="34" charset="0"/>
                <a:ea typeface="Gadugi" panose="020B0502040204020203" pitchFamily="34" charset="0"/>
              </a:rPr>
              <a:t>, </a:t>
            </a:r>
            <a:r>
              <a:rPr lang="en-US" sz="1200" dirty="0">
                <a:solidFill>
                  <a:srgbClr val="4D4460"/>
                </a:solidFill>
                <a:latin typeface="Gadugi" panose="020B0502040204020203" pitchFamily="34" charset="0"/>
                <a:ea typeface="Gadugi" panose="020B0502040204020203" pitchFamily="34" charset="0"/>
              </a:rPr>
              <a:t>Education</a:t>
            </a:r>
            <a:r>
              <a:rPr lang="en-GB" sz="1200" dirty="0">
                <a:solidFill>
                  <a:srgbClr val="4D4460"/>
                </a:solidFill>
                <a:latin typeface="Gadugi" panose="020B0502040204020203" pitchFamily="34" charset="0"/>
                <a:ea typeface="Gadugi" panose="020B0502040204020203" pitchFamily="34" charset="0"/>
              </a:rPr>
              <a:t> and </a:t>
            </a:r>
            <a:r>
              <a:rPr lang="en-US" sz="1200" dirty="0">
                <a:solidFill>
                  <a:srgbClr val="4D4460"/>
                </a:solidFill>
                <a:latin typeface="Gadugi" panose="020B0502040204020203" pitchFamily="34" charset="0"/>
                <a:ea typeface="Gadugi" panose="020B0502040204020203" pitchFamily="34" charset="0"/>
              </a:rPr>
              <a:t>Housing</a:t>
            </a:r>
            <a:endParaRPr lang="en-GB" sz="1200" dirty="0">
              <a:solidFill>
                <a:srgbClr val="4D4460"/>
              </a:solidFill>
              <a:latin typeface="Gadugi" panose="020B0502040204020203" pitchFamily="34" charset="0"/>
              <a:ea typeface="Gadugi" panose="020B0502040204020203" pitchFamily="34" charset="0"/>
            </a:endParaRPr>
          </a:p>
        </p:txBody>
      </p:sp>
    </p:spTree>
    <p:extLst>
      <p:ext uri="{BB962C8B-B14F-4D97-AF65-F5344CB8AC3E}">
        <p14:creationId xmlns:p14="http://schemas.microsoft.com/office/powerpoint/2010/main" val="1254596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Rectangle 7"/>
          <p:cNvSpPr/>
          <p:nvPr userDrawn="1"/>
        </p:nvSpPr>
        <p:spPr>
          <a:xfrm>
            <a:off x="8257309" y="6176963"/>
            <a:ext cx="3537527" cy="461665"/>
          </a:xfrm>
          <a:prstGeom prst="rect">
            <a:avLst/>
          </a:prstGeom>
        </p:spPr>
        <p:txBody>
          <a:bodyPr wrap="square">
            <a:spAutoFit/>
          </a:bodyPr>
          <a:lstStyle/>
          <a:p>
            <a:pPr algn="r"/>
            <a:r>
              <a:rPr lang="en-US" sz="1200" dirty="0">
                <a:solidFill>
                  <a:srgbClr val="4D4460"/>
                </a:solidFill>
                <a:latin typeface="Gadugi" panose="020B0502040204020203" pitchFamily="34" charset="0"/>
                <a:ea typeface="Gadugi" panose="020B0502040204020203" pitchFamily="34" charset="0"/>
              </a:rPr>
              <a:t>Armed Forces Covenant Statutory Duty 2022</a:t>
            </a:r>
            <a:endParaRPr lang="en-GB" sz="1200" dirty="0">
              <a:solidFill>
                <a:srgbClr val="4D4460"/>
              </a:solidFill>
              <a:latin typeface="Gadugi" panose="020B0502040204020203" pitchFamily="34" charset="0"/>
              <a:ea typeface="Gadugi" panose="020B0502040204020203" pitchFamily="34" charset="0"/>
            </a:endParaRPr>
          </a:p>
          <a:p>
            <a:pPr algn="r"/>
            <a:r>
              <a:rPr lang="en-US" sz="1200" dirty="0">
                <a:solidFill>
                  <a:srgbClr val="4D4460"/>
                </a:solidFill>
                <a:latin typeface="Gadugi" panose="020B0502040204020203" pitchFamily="34" charset="0"/>
                <a:ea typeface="Gadugi" panose="020B0502040204020203" pitchFamily="34" charset="0"/>
              </a:rPr>
              <a:t>Health</a:t>
            </a:r>
            <a:r>
              <a:rPr lang="en-GB" sz="1200" dirty="0">
                <a:solidFill>
                  <a:srgbClr val="4D4460"/>
                </a:solidFill>
                <a:latin typeface="Gadugi" panose="020B0502040204020203" pitchFamily="34" charset="0"/>
                <a:ea typeface="Gadugi" panose="020B0502040204020203" pitchFamily="34" charset="0"/>
              </a:rPr>
              <a:t>, </a:t>
            </a:r>
            <a:r>
              <a:rPr lang="en-US" sz="1200" dirty="0">
                <a:solidFill>
                  <a:srgbClr val="4D4460"/>
                </a:solidFill>
                <a:latin typeface="Gadugi" panose="020B0502040204020203" pitchFamily="34" charset="0"/>
                <a:ea typeface="Gadugi" panose="020B0502040204020203" pitchFamily="34" charset="0"/>
              </a:rPr>
              <a:t>Education</a:t>
            </a:r>
            <a:r>
              <a:rPr lang="en-GB" sz="1200" dirty="0">
                <a:solidFill>
                  <a:srgbClr val="4D4460"/>
                </a:solidFill>
                <a:latin typeface="Gadugi" panose="020B0502040204020203" pitchFamily="34" charset="0"/>
                <a:ea typeface="Gadugi" panose="020B0502040204020203" pitchFamily="34" charset="0"/>
              </a:rPr>
              <a:t> and </a:t>
            </a:r>
            <a:r>
              <a:rPr lang="en-US" sz="1200" dirty="0">
                <a:solidFill>
                  <a:srgbClr val="4D4460"/>
                </a:solidFill>
                <a:latin typeface="Gadugi" panose="020B0502040204020203" pitchFamily="34" charset="0"/>
                <a:ea typeface="Gadugi" panose="020B0502040204020203" pitchFamily="34" charset="0"/>
              </a:rPr>
              <a:t>Housing</a:t>
            </a:r>
            <a:endParaRPr lang="en-GB" sz="1200" dirty="0">
              <a:solidFill>
                <a:srgbClr val="4D4460"/>
              </a:solidFill>
              <a:latin typeface="Gadugi" panose="020B0502040204020203" pitchFamily="34" charset="0"/>
              <a:ea typeface="Gadugi" panose="020B0502040204020203" pitchFamily="34" charset="0"/>
            </a:endParaRPr>
          </a:p>
        </p:txBody>
      </p:sp>
    </p:spTree>
    <p:extLst>
      <p:ext uri="{BB962C8B-B14F-4D97-AF65-F5344CB8AC3E}">
        <p14:creationId xmlns:p14="http://schemas.microsoft.com/office/powerpoint/2010/main" val="2357754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6" name="Rectangle 5"/>
          <p:cNvSpPr/>
          <p:nvPr userDrawn="1"/>
        </p:nvSpPr>
        <p:spPr>
          <a:xfrm>
            <a:off x="8257309" y="6176963"/>
            <a:ext cx="3537527" cy="461665"/>
          </a:xfrm>
          <a:prstGeom prst="rect">
            <a:avLst/>
          </a:prstGeom>
        </p:spPr>
        <p:txBody>
          <a:bodyPr wrap="square">
            <a:spAutoFit/>
          </a:bodyPr>
          <a:lstStyle/>
          <a:p>
            <a:pPr algn="r"/>
            <a:r>
              <a:rPr lang="en-US" sz="1200" dirty="0">
                <a:solidFill>
                  <a:srgbClr val="4D4460"/>
                </a:solidFill>
                <a:latin typeface="Gadugi" panose="020B0502040204020203" pitchFamily="34" charset="0"/>
                <a:ea typeface="Gadugi" panose="020B0502040204020203" pitchFamily="34" charset="0"/>
              </a:rPr>
              <a:t>Armed Forces Covenant Statutory Duty 2022</a:t>
            </a:r>
            <a:endParaRPr lang="en-GB" sz="1200" dirty="0">
              <a:solidFill>
                <a:srgbClr val="4D4460"/>
              </a:solidFill>
              <a:latin typeface="Gadugi" panose="020B0502040204020203" pitchFamily="34" charset="0"/>
              <a:ea typeface="Gadugi" panose="020B0502040204020203" pitchFamily="34" charset="0"/>
            </a:endParaRPr>
          </a:p>
          <a:p>
            <a:pPr algn="r"/>
            <a:r>
              <a:rPr lang="en-US" sz="1200" dirty="0">
                <a:solidFill>
                  <a:srgbClr val="4D4460"/>
                </a:solidFill>
                <a:latin typeface="Gadugi" panose="020B0502040204020203" pitchFamily="34" charset="0"/>
                <a:ea typeface="Gadugi" panose="020B0502040204020203" pitchFamily="34" charset="0"/>
              </a:rPr>
              <a:t>Health</a:t>
            </a:r>
            <a:r>
              <a:rPr lang="en-GB" sz="1200" dirty="0">
                <a:solidFill>
                  <a:srgbClr val="4D4460"/>
                </a:solidFill>
                <a:latin typeface="Gadugi" panose="020B0502040204020203" pitchFamily="34" charset="0"/>
                <a:ea typeface="Gadugi" panose="020B0502040204020203" pitchFamily="34" charset="0"/>
              </a:rPr>
              <a:t>, </a:t>
            </a:r>
            <a:r>
              <a:rPr lang="en-US" sz="1200" dirty="0">
                <a:solidFill>
                  <a:srgbClr val="4D4460"/>
                </a:solidFill>
                <a:latin typeface="Gadugi" panose="020B0502040204020203" pitchFamily="34" charset="0"/>
                <a:ea typeface="Gadugi" panose="020B0502040204020203" pitchFamily="34" charset="0"/>
              </a:rPr>
              <a:t>Education</a:t>
            </a:r>
            <a:r>
              <a:rPr lang="en-GB" sz="1200" dirty="0">
                <a:solidFill>
                  <a:srgbClr val="4D4460"/>
                </a:solidFill>
                <a:latin typeface="Gadugi" panose="020B0502040204020203" pitchFamily="34" charset="0"/>
                <a:ea typeface="Gadugi" panose="020B0502040204020203" pitchFamily="34" charset="0"/>
              </a:rPr>
              <a:t> and </a:t>
            </a:r>
            <a:r>
              <a:rPr lang="en-US" sz="1200" dirty="0">
                <a:solidFill>
                  <a:srgbClr val="4D4460"/>
                </a:solidFill>
                <a:latin typeface="Gadugi" panose="020B0502040204020203" pitchFamily="34" charset="0"/>
                <a:ea typeface="Gadugi" panose="020B0502040204020203" pitchFamily="34" charset="0"/>
              </a:rPr>
              <a:t>Housing</a:t>
            </a:r>
            <a:endParaRPr lang="en-GB" sz="1200" dirty="0">
              <a:solidFill>
                <a:srgbClr val="4D4460"/>
              </a:solidFill>
              <a:latin typeface="Gadugi" panose="020B0502040204020203" pitchFamily="34" charset="0"/>
              <a:ea typeface="Gadugi" panose="020B0502040204020203" pitchFamily="34" charset="0"/>
            </a:endParaRPr>
          </a:p>
        </p:txBody>
      </p:sp>
    </p:spTree>
    <p:extLst>
      <p:ext uri="{BB962C8B-B14F-4D97-AF65-F5344CB8AC3E}">
        <p14:creationId xmlns:p14="http://schemas.microsoft.com/office/powerpoint/2010/main" val="4031302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userDrawn="1"/>
        </p:nvSpPr>
        <p:spPr>
          <a:xfrm>
            <a:off x="8257309" y="6176963"/>
            <a:ext cx="3537527" cy="461665"/>
          </a:xfrm>
          <a:prstGeom prst="rect">
            <a:avLst/>
          </a:prstGeom>
        </p:spPr>
        <p:txBody>
          <a:bodyPr wrap="square">
            <a:spAutoFit/>
          </a:bodyPr>
          <a:lstStyle/>
          <a:p>
            <a:pPr algn="r"/>
            <a:r>
              <a:rPr lang="en-US" sz="1200" dirty="0">
                <a:solidFill>
                  <a:srgbClr val="4D4460"/>
                </a:solidFill>
                <a:latin typeface="Gadugi" panose="020B0502040204020203" pitchFamily="34" charset="0"/>
                <a:ea typeface="Gadugi" panose="020B0502040204020203" pitchFamily="34" charset="0"/>
              </a:rPr>
              <a:t>Armed Forces Covenant Statutory Duty 2022</a:t>
            </a:r>
            <a:endParaRPr lang="en-GB" sz="1200" dirty="0">
              <a:solidFill>
                <a:srgbClr val="4D4460"/>
              </a:solidFill>
              <a:latin typeface="Gadugi" panose="020B0502040204020203" pitchFamily="34" charset="0"/>
              <a:ea typeface="Gadugi" panose="020B0502040204020203" pitchFamily="34" charset="0"/>
            </a:endParaRPr>
          </a:p>
          <a:p>
            <a:pPr algn="r"/>
            <a:r>
              <a:rPr lang="en-US" sz="1200" dirty="0">
                <a:solidFill>
                  <a:srgbClr val="4D4460"/>
                </a:solidFill>
                <a:latin typeface="Gadugi" panose="020B0502040204020203" pitchFamily="34" charset="0"/>
                <a:ea typeface="Gadugi" panose="020B0502040204020203" pitchFamily="34" charset="0"/>
              </a:rPr>
              <a:t>Health</a:t>
            </a:r>
            <a:r>
              <a:rPr lang="en-GB" sz="1200" dirty="0">
                <a:solidFill>
                  <a:srgbClr val="4D4460"/>
                </a:solidFill>
                <a:latin typeface="Gadugi" panose="020B0502040204020203" pitchFamily="34" charset="0"/>
                <a:ea typeface="Gadugi" panose="020B0502040204020203" pitchFamily="34" charset="0"/>
              </a:rPr>
              <a:t>, </a:t>
            </a:r>
            <a:r>
              <a:rPr lang="en-US" sz="1200" dirty="0">
                <a:solidFill>
                  <a:srgbClr val="4D4460"/>
                </a:solidFill>
                <a:latin typeface="Gadugi" panose="020B0502040204020203" pitchFamily="34" charset="0"/>
                <a:ea typeface="Gadugi" panose="020B0502040204020203" pitchFamily="34" charset="0"/>
              </a:rPr>
              <a:t>Education</a:t>
            </a:r>
            <a:r>
              <a:rPr lang="en-GB" sz="1200" dirty="0">
                <a:solidFill>
                  <a:srgbClr val="4D4460"/>
                </a:solidFill>
                <a:latin typeface="Gadugi" panose="020B0502040204020203" pitchFamily="34" charset="0"/>
                <a:ea typeface="Gadugi" panose="020B0502040204020203" pitchFamily="34" charset="0"/>
              </a:rPr>
              <a:t> and </a:t>
            </a:r>
            <a:r>
              <a:rPr lang="en-US" sz="1200" dirty="0">
                <a:solidFill>
                  <a:srgbClr val="4D4460"/>
                </a:solidFill>
                <a:latin typeface="Gadugi" panose="020B0502040204020203" pitchFamily="34" charset="0"/>
                <a:ea typeface="Gadugi" panose="020B0502040204020203" pitchFamily="34" charset="0"/>
              </a:rPr>
              <a:t>Housing</a:t>
            </a:r>
            <a:endParaRPr lang="en-GB" sz="1200" dirty="0">
              <a:solidFill>
                <a:srgbClr val="4D4460"/>
              </a:solidFill>
              <a:latin typeface="Gadugi" panose="020B0502040204020203" pitchFamily="34" charset="0"/>
              <a:ea typeface="Gadugi" panose="020B0502040204020203" pitchFamily="34" charset="0"/>
            </a:endParaRPr>
          </a:p>
        </p:txBody>
      </p:sp>
    </p:spTree>
    <p:extLst>
      <p:ext uri="{BB962C8B-B14F-4D97-AF65-F5344CB8AC3E}">
        <p14:creationId xmlns:p14="http://schemas.microsoft.com/office/powerpoint/2010/main" val="24924329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Rectangle 7"/>
          <p:cNvSpPr/>
          <p:nvPr userDrawn="1"/>
        </p:nvSpPr>
        <p:spPr>
          <a:xfrm>
            <a:off x="8257309" y="6176963"/>
            <a:ext cx="3537527" cy="461665"/>
          </a:xfrm>
          <a:prstGeom prst="rect">
            <a:avLst/>
          </a:prstGeom>
        </p:spPr>
        <p:txBody>
          <a:bodyPr wrap="square">
            <a:spAutoFit/>
          </a:bodyPr>
          <a:lstStyle/>
          <a:p>
            <a:pPr algn="r"/>
            <a:r>
              <a:rPr lang="en-US" sz="1200" dirty="0">
                <a:solidFill>
                  <a:srgbClr val="4D4460"/>
                </a:solidFill>
                <a:latin typeface="Gadugi" panose="020B0502040204020203" pitchFamily="34" charset="0"/>
                <a:ea typeface="Gadugi" panose="020B0502040204020203" pitchFamily="34" charset="0"/>
              </a:rPr>
              <a:t>Armed Forces Covenant Statutory Duty 2022</a:t>
            </a:r>
            <a:endParaRPr lang="en-GB" sz="1200" dirty="0">
              <a:solidFill>
                <a:srgbClr val="4D4460"/>
              </a:solidFill>
              <a:latin typeface="Gadugi" panose="020B0502040204020203" pitchFamily="34" charset="0"/>
              <a:ea typeface="Gadugi" panose="020B0502040204020203" pitchFamily="34" charset="0"/>
            </a:endParaRPr>
          </a:p>
          <a:p>
            <a:pPr algn="r"/>
            <a:r>
              <a:rPr lang="en-US" sz="1200" dirty="0">
                <a:solidFill>
                  <a:srgbClr val="4D4460"/>
                </a:solidFill>
                <a:latin typeface="Gadugi" panose="020B0502040204020203" pitchFamily="34" charset="0"/>
                <a:ea typeface="Gadugi" panose="020B0502040204020203" pitchFamily="34" charset="0"/>
              </a:rPr>
              <a:t>Health</a:t>
            </a:r>
            <a:r>
              <a:rPr lang="en-GB" sz="1200" dirty="0">
                <a:solidFill>
                  <a:srgbClr val="4D4460"/>
                </a:solidFill>
                <a:latin typeface="Gadugi" panose="020B0502040204020203" pitchFamily="34" charset="0"/>
                <a:ea typeface="Gadugi" panose="020B0502040204020203" pitchFamily="34" charset="0"/>
              </a:rPr>
              <a:t>, </a:t>
            </a:r>
            <a:r>
              <a:rPr lang="en-US" sz="1200" dirty="0">
                <a:solidFill>
                  <a:srgbClr val="4D4460"/>
                </a:solidFill>
                <a:latin typeface="Gadugi" panose="020B0502040204020203" pitchFamily="34" charset="0"/>
                <a:ea typeface="Gadugi" panose="020B0502040204020203" pitchFamily="34" charset="0"/>
              </a:rPr>
              <a:t>Education</a:t>
            </a:r>
            <a:r>
              <a:rPr lang="en-GB" sz="1200" dirty="0">
                <a:solidFill>
                  <a:srgbClr val="4D4460"/>
                </a:solidFill>
                <a:latin typeface="Gadugi" panose="020B0502040204020203" pitchFamily="34" charset="0"/>
                <a:ea typeface="Gadugi" panose="020B0502040204020203" pitchFamily="34" charset="0"/>
              </a:rPr>
              <a:t> and </a:t>
            </a:r>
            <a:r>
              <a:rPr lang="en-US" sz="1200" dirty="0">
                <a:solidFill>
                  <a:srgbClr val="4D4460"/>
                </a:solidFill>
                <a:latin typeface="Gadugi" panose="020B0502040204020203" pitchFamily="34" charset="0"/>
                <a:ea typeface="Gadugi" panose="020B0502040204020203" pitchFamily="34" charset="0"/>
              </a:rPr>
              <a:t>Housing</a:t>
            </a:r>
            <a:endParaRPr lang="en-GB" sz="1200" dirty="0">
              <a:solidFill>
                <a:srgbClr val="4D4460"/>
              </a:solidFill>
              <a:latin typeface="Gadugi" panose="020B0502040204020203" pitchFamily="34" charset="0"/>
              <a:ea typeface="Gadugi" panose="020B0502040204020203" pitchFamily="34" charset="0"/>
            </a:endParaRPr>
          </a:p>
        </p:txBody>
      </p:sp>
    </p:spTree>
    <p:extLst>
      <p:ext uri="{BB962C8B-B14F-4D97-AF65-F5344CB8AC3E}">
        <p14:creationId xmlns:p14="http://schemas.microsoft.com/office/powerpoint/2010/main" val="30896146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t"/>
          <a:lstStyle>
            <a:lvl1pPr>
              <a:defRPr sz="3200"/>
            </a:lvl1pPr>
          </a:lstStyle>
          <a:p>
            <a:r>
              <a:rPr lang="en-US" dirty="0"/>
              <a:t>Click to edit Master title style</a:t>
            </a:r>
            <a:endParaRPr lang="en-GB" dirty="0"/>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8" name="Rectangle 7"/>
          <p:cNvSpPr/>
          <p:nvPr userDrawn="1"/>
        </p:nvSpPr>
        <p:spPr>
          <a:xfrm>
            <a:off x="8257309" y="6176963"/>
            <a:ext cx="3537527" cy="461665"/>
          </a:xfrm>
          <a:prstGeom prst="rect">
            <a:avLst/>
          </a:prstGeom>
        </p:spPr>
        <p:txBody>
          <a:bodyPr wrap="square">
            <a:spAutoFit/>
          </a:bodyPr>
          <a:lstStyle/>
          <a:p>
            <a:pPr algn="r"/>
            <a:r>
              <a:rPr lang="en-US" sz="1200" dirty="0">
                <a:solidFill>
                  <a:srgbClr val="4D4460"/>
                </a:solidFill>
                <a:latin typeface="Gadugi" panose="020B0502040204020203" pitchFamily="34" charset="0"/>
                <a:ea typeface="Gadugi" panose="020B0502040204020203" pitchFamily="34" charset="0"/>
              </a:rPr>
              <a:t>Armed Forces Covenant Statutory Duty 2022</a:t>
            </a:r>
            <a:endParaRPr lang="en-GB" sz="1200" dirty="0">
              <a:solidFill>
                <a:srgbClr val="4D4460"/>
              </a:solidFill>
              <a:latin typeface="Gadugi" panose="020B0502040204020203" pitchFamily="34" charset="0"/>
              <a:ea typeface="Gadugi" panose="020B0502040204020203" pitchFamily="34" charset="0"/>
            </a:endParaRPr>
          </a:p>
          <a:p>
            <a:pPr algn="r"/>
            <a:r>
              <a:rPr lang="en-US" sz="1200" dirty="0">
                <a:solidFill>
                  <a:srgbClr val="4D4460"/>
                </a:solidFill>
                <a:latin typeface="Gadugi" panose="020B0502040204020203" pitchFamily="34" charset="0"/>
                <a:ea typeface="Gadugi" panose="020B0502040204020203" pitchFamily="34" charset="0"/>
              </a:rPr>
              <a:t>Health</a:t>
            </a:r>
            <a:r>
              <a:rPr lang="en-GB" sz="1200" dirty="0">
                <a:solidFill>
                  <a:srgbClr val="4D4460"/>
                </a:solidFill>
                <a:latin typeface="Gadugi" panose="020B0502040204020203" pitchFamily="34" charset="0"/>
                <a:ea typeface="Gadugi" panose="020B0502040204020203" pitchFamily="34" charset="0"/>
              </a:rPr>
              <a:t>, </a:t>
            </a:r>
            <a:r>
              <a:rPr lang="en-US" sz="1200" dirty="0">
                <a:solidFill>
                  <a:srgbClr val="4D4460"/>
                </a:solidFill>
                <a:latin typeface="Gadugi" panose="020B0502040204020203" pitchFamily="34" charset="0"/>
                <a:ea typeface="Gadugi" panose="020B0502040204020203" pitchFamily="34" charset="0"/>
              </a:rPr>
              <a:t>Education</a:t>
            </a:r>
            <a:r>
              <a:rPr lang="en-GB" sz="1200" dirty="0">
                <a:solidFill>
                  <a:srgbClr val="4D4460"/>
                </a:solidFill>
                <a:latin typeface="Gadugi" panose="020B0502040204020203" pitchFamily="34" charset="0"/>
                <a:ea typeface="Gadugi" panose="020B0502040204020203" pitchFamily="34" charset="0"/>
              </a:rPr>
              <a:t> and </a:t>
            </a:r>
            <a:r>
              <a:rPr lang="en-US" sz="1200" dirty="0">
                <a:solidFill>
                  <a:srgbClr val="4D4460"/>
                </a:solidFill>
                <a:latin typeface="Gadugi" panose="020B0502040204020203" pitchFamily="34" charset="0"/>
                <a:ea typeface="Gadugi" panose="020B0502040204020203" pitchFamily="34" charset="0"/>
              </a:rPr>
              <a:t>Housing</a:t>
            </a:r>
            <a:endParaRPr lang="en-GB" sz="1200" dirty="0">
              <a:solidFill>
                <a:srgbClr val="4D4460"/>
              </a:solidFill>
              <a:latin typeface="Gadugi" panose="020B0502040204020203" pitchFamily="34" charset="0"/>
              <a:ea typeface="Gadugi" panose="020B0502040204020203" pitchFamily="34" charset="0"/>
            </a:endParaRPr>
          </a:p>
        </p:txBody>
      </p:sp>
    </p:spTree>
    <p:extLst>
      <p:ext uri="{BB962C8B-B14F-4D97-AF65-F5344CB8AC3E}">
        <p14:creationId xmlns:p14="http://schemas.microsoft.com/office/powerpoint/2010/main" val="17976710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6"/>
            <a:ext cx="10515600" cy="835602"/>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35604265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 id="2147483656" r:id="rId6"/>
    <p:sldLayoutId id="2147483657" r:id="rId7"/>
  </p:sldLayoutIdLst>
  <p:txStyles>
    <p:titleStyle>
      <a:lvl1pPr algn="l" defTabSz="914400" rtl="0" eaLnBrk="1" latinLnBrk="0" hangingPunct="1">
        <a:lnSpc>
          <a:spcPct val="90000"/>
        </a:lnSpc>
        <a:spcBef>
          <a:spcPct val="0"/>
        </a:spcBef>
        <a:buNone/>
        <a:defRPr sz="4000" b="1" i="0" kern="1200">
          <a:solidFill>
            <a:srgbClr val="4D4460"/>
          </a:solidFill>
          <a:latin typeface="Gadugi" panose="020B0502040204020203" pitchFamily="34" charset="0"/>
          <a:ea typeface="Gadugi" panose="020B0502040204020203" pitchFamily="34" charset="0"/>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Gadugi" panose="020B0502040204020203" pitchFamily="34" charset="0"/>
          <a:ea typeface="Gadugi" panose="020B0502040204020203" pitchFamily="34" charset="0"/>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Gadugi" panose="020B0502040204020203" pitchFamily="34" charset="0"/>
          <a:ea typeface="Gadugi" panose="020B0502040204020203" pitchFamily="34" charset="0"/>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Gadugi" panose="020B0502040204020203" pitchFamily="34" charset="0"/>
          <a:ea typeface="Gadugi" panose="020B0502040204020203" pitchFamily="34" charset="0"/>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adugi" panose="020B0502040204020203" pitchFamily="34" charset="0"/>
          <a:ea typeface="Gadugi" panose="020B0502040204020203" pitchFamily="34" charset="0"/>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Gadugi" panose="020B0502040204020203" pitchFamily="34" charset="0"/>
          <a:ea typeface="Gadugi" panose="020B0502040204020203" pitchFamily="34" charset="0"/>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pn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jpeg"/><Relationship Id="rId5" Type="http://schemas.openxmlformats.org/officeDocument/2006/relationships/image" Target="../media/image3.jfif"/><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professionallearning.education.gov.scot/learn/learning-activities/" TargetMode="External"/><Relationship Id="rId7"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hub.careinspectorate.com/" TargetMode="External"/><Relationship Id="rId5" Type="http://schemas.openxmlformats.org/officeDocument/2006/relationships/hyperlink" Target="https://education.gov.scot/improvement/learning-resources/forces-childrens-education" TargetMode="External"/><Relationship Id="rId4" Type="http://schemas.openxmlformats.org/officeDocument/2006/relationships/hyperlink" Target="https://forceschildrenseducation.org.uk/supporting-armed-forces-families" TargetMode="External"/><Relationship Id="rId9" Type="http://schemas.openxmlformats.org/officeDocument/2006/relationships/image" Target="../media/image9.png"/></Relationships>
</file>

<file path=ppt/slides/_rels/slide12.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hyperlink" Target="mailto:info@forceschildrenseducation.org.uk" TargetMode="External"/><Relationship Id="rId7" Type="http://schemas.openxmlformats.org/officeDocument/2006/relationships/image" Target="../media/image10.png"/><Relationship Id="rId12" Type="http://schemas.openxmlformats.org/officeDocument/2006/relationships/hyperlink" Target="http://www.armedforcescovenant.gov.uk/"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www.raf-ff.org.uk/" TargetMode="External"/><Relationship Id="rId11" Type="http://schemas.openxmlformats.org/officeDocument/2006/relationships/image" Target="../media/image12.png"/><Relationship Id="rId5" Type="http://schemas.openxmlformats.org/officeDocument/2006/relationships/hyperlink" Target="https://aff.org.uk/" TargetMode="External"/><Relationship Id="rId10" Type="http://schemas.openxmlformats.org/officeDocument/2006/relationships/hyperlink" Target="https://education.gov.scot/parentzone/" TargetMode="External"/><Relationship Id="rId4" Type="http://schemas.openxmlformats.org/officeDocument/2006/relationships/hyperlink" Target="https://nff.org.uk/" TargetMode="External"/><Relationship Id="rId9" Type="http://schemas.openxmlformats.org/officeDocument/2006/relationships/hyperlink" Target="https://enquire.org.uk/"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gov.uk/government/publications/armed-forces-covenant-duty-statutory-guidance"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hyperlink" Target="http://www.forceschildrenseduction.org.uk/"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mygov.scot/veterans-champion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forceschildrenseducation.org.uk/" TargetMode="Externa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6543" y="2452397"/>
            <a:ext cx="10233891" cy="2091894"/>
          </a:xfrm>
        </p:spPr>
        <p:txBody>
          <a:bodyPr>
            <a:normAutofit fontScale="90000"/>
          </a:bodyPr>
          <a:lstStyle/>
          <a:p>
            <a:r>
              <a:rPr lang="en-US" dirty="0"/>
              <a:t>Armed Forces Covenant Statutory Duty 2022:</a:t>
            </a:r>
            <a:br>
              <a:rPr lang="en-US" dirty="0"/>
            </a:br>
            <a:r>
              <a:rPr lang="en-US" dirty="0"/>
              <a:t>An Overview. </a:t>
            </a:r>
            <a:br>
              <a:rPr lang="en-GB" dirty="0"/>
            </a:br>
            <a:r>
              <a:rPr lang="en-US" sz="3600" dirty="0">
                <a:solidFill>
                  <a:srgbClr val="0070C0"/>
                </a:solidFill>
              </a:rPr>
              <a:t>Health, </a:t>
            </a:r>
            <a:r>
              <a:rPr lang="en-US" dirty="0">
                <a:solidFill>
                  <a:srgbClr val="EF762B"/>
                </a:solidFill>
              </a:rPr>
              <a:t>Education</a:t>
            </a:r>
            <a:r>
              <a:rPr lang="en-US" sz="3600" dirty="0"/>
              <a:t> </a:t>
            </a:r>
            <a:r>
              <a:rPr lang="en-GB" sz="3600" dirty="0"/>
              <a:t>and </a:t>
            </a:r>
            <a:r>
              <a:rPr lang="en-US" sz="3600" dirty="0">
                <a:solidFill>
                  <a:srgbClr val="008892"/>
                </a:solidFill>
              </a:rPr>
              <a:t>Housing</a:t>
            </a:r>
            <a:br>
              <a:rPr lang="en-GB" dirty="0"/>
            </a:br>
            <a:endParaRPr lang="en-GB" dirty="0"/>
          </a:p>
        </p:txBody>
      </p:sp>
      <p:sp>
        <p:nvSpPr>
          <p:cNvPr id="4" name="Rectangle 3"/>
          <p:cNvSpPr/>
          <p:nvPr/>
        </p:nvSpPr>
        <p:spPr>
          <a:xfrm>
            <a:off x="9753600" y="348386"/>
            <a:ext cx="1930400" cy="1713488"/>
          </a:xfrm>
          <a:prstGeom prst="rect">
            <a:avLst/>
          </a:prstGeom>
          <a:solidFill>
            <a:schemeClr val="accent2">
              <a:lumMod val="20000"/>
              <a:lumOff val="80000"/>
            </a:schemeClr>
          </a:solidFill>
          <a:ln>
            <a:solidFill>
              <a:srgbClr val="4D44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rgbClr val="4D4460"/>
                </a:solidFill>
              </a:rPr>
              <a:t>Insert Local authority or NHS logo </a:t>
            </a: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20674" y="5732345"/>
            <a:ext cx="1616363" cy="679047"/>
          </a:xfrm>
          <a:prstGeom prst="rect">
            <a:avLst/>
          </a:prstGeom>
        </p:spPr>
      </p:pic>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2525" y="5577987"/>
            <a:ext cx="1637722" cy="868995"/>
          </a:xfrm>
          <a:prstGeom prst="rect">
            <a:avLst/>
          </a:prstGeom>
        </p:spPr>
      </p:pic>
      <p:pic>
        <p:nvPicPr>
          <p:cNvPr id="10" name="Picture 9"/>
          <p:cNvPicPr>
            <a:picLocks noChangeAspect="1"/>
          </p:cNvPicPr>
          <p:nvPr/>
        </p:nvPicPr>
        <p:blipFill rotWithShape="1">
          <a:blip r:embed="rId5">
            <a:extLst>
              <a:ext uri="{28A0092B-C50C-407E-A947-70E740481C1C}">
                <a14:useLocalDpi xmlns:a14="http://schemas.microsoft.com/office/drawing/2010/main" val="0"/>
              </a:ext>
            </a:extLst>
          </a:blip>
          <a:srcRect l="23447" t="2303" r="20345"/>
          <a:stretch/>
        </p:blipFill>
        <p:spPr>
          <a:xfrm>
            <a:off x="646543" y="561766"/>
            <a:ext cx="1616364" cy="1832263"/>
          </a:xfrm>
          <a:prstGeom prst="rect">
            <a:avLst/>
          </a:prstGeom>
        </p:spPr>
      </p:pic>
      <p:pic>
        <p:nvPicPr>
          <p:cNvPr id="3" name="Picture 2" descr="A picture containing drawing, clock, sign&#10;&#10;Description automatically generated">
            <a:extLst>
              <a:ext uri="{FF2B5EF4-FFF2-40B4-BE49-F238E27FC236}">
                <a16:creationId xmlns:a16="http://schemas.microsoft.com/office/drawing/2014/main" id="{D4892DAE-074A-D3FB-AD9C-20185580FF11}"/>
              </a:ext>
            </a:extLst>
          </p:cNvPr>
          <p:cNvPicPr>
            <a:picLocks noChangeAspect="1"/>
          </p:cNvPicPr>
          <p:nvPr/>
        </p:nvPicPr>
        <p:blipFill>
          <a:blip r:embed="rId6"/>
          <a:stretch>
            <a:fillRect/>
          </a:stretch>
        </p:blipFill>
        <p:spPr bwMode="auto">
          <a:xfrm>
            <a:off x="6524203" y="5613575"/>
            <a:ext cx="1476058" cy="797817"/>
          </a:xfrm>
          <a:prstGeom prst="rect">
            <a:avLst/>
          </a:prstGeom>
        </p:spPr>
      </p:pic>
      <p:pic>
        <p:nvPicPr>
          <p:cNvPr id="11" name="Picture 10" descr="A close-up of a logo&#10;&#10;Description automatically generated with low confidence">
            <a:extLst>
              <a:ext uri="{FF2B5EF4-FFF2-40B4-BE49-F238E27FC236}">
                <a16:creationId xmlns:a16="http://schemas.microsoft.com/office/drawing/2014/main" id="{8444E142-A1B0-8597-DCE1-2D19B74D9AE1}"/>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473440" y="5802915"/>
            <a:ext cx="3210560" cy="461867"/>
          </a:xfrm>
          <a:prstGeom prst="rect">
            <a:avLst/>
          </a:prstGeom>
        </p:spPr>
      </p:pic>
      <p:pic>
        <p:nvPicPr>
          <p:cNvPr id="7" name="Picture 6" descr="Logo&#10;&#10;Description automatically generated">
            <a:extLst>
              <a:ext uri="{FF2B5EF4-FFF2-40B4-BE49-F238E27FC236}">
                <a16:creationId xmlns:a16="http://schemas.microsoft.com/office/drawing/2014/main" id="{039E48A6-5EEF-F8F0-A396-3BFC58796350}"/>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2384795" y="5188183"/>
            <a:ext cx="1691330" cy="1691330"/>
          </a:xfrm>
          <a:prstGeom prst="rect">
            <a:avLst/>
          </a:prstGeom>
        </p:spPr>
      </p:pic>
    </p:spTree>
    <p:extLst>
      <p:ext uri="{BB962C8B-B14F-4D97-AF65-F5344CB8AC3E}">
        <p14:creationId xmlns:p14="http://schemas.microsoft.com/office/powerpoint/2010/main" val="5444831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109" y="365126"/>
            <a:ext cx="10515600" cy="835602"/>
          </a:xfrm>
        </p:spPr>
        <p:txBody>
          <a:bodyPr>
            <a:normAutofit/>
          </a:bodyPr>
          <a:lstStyle/>
          <a:p>
            <a:r>
              <a:rPr lang="en-GB" sz="3200" dirty="0"/>
              <a:t>Contacts </a:t>
            </a:r>
          </a:p>
        </p:txBody>
      </p:sp>
      <p:sp>
        <p:nvSpPr>
          <p:cNvPr id="6" name="TextBox 5"/>
          <p:cNvSpPr txBox="1"/>
          <p:nvPr/>
        </p:nvSpPr>
        <p:spPr>
          <a:xfrm>
            <a:off x="468745" y="2475347"/>
            <a:ext cx="9072418" cy="1015663"/>
          </a:xfrm>
          <a:prstGeom prst="rect">
            <a:avLst/>
          </a:prstGeom>
          <a:solidFill>
            <a:schemeClr val="accent2">
              <a:lumMod val="20000"/>
              <a:lumOff val="80000"/>
            </a:schemeClr>
          </a:solidFill>
        </p:spPr>
        <p:txBody>
          <a:bodyPr wrap="square" rtlCol="0">
            <a:spAutoFit/>
          </a:bodyPr>
          <a:lstStyle/>
          <a:p>
            <a:pPr lvl="0"/>
            <a:r>
              <a:rPr lang="en-GB" sz="2000" dirty="0">
                <a:latin typeface="Gadugi" panose="020B0502040204020203" pitchFamily="34" charset="0"/>
                <a:ea typeface="Gadugi" panose="020B0502040204020203" pitchFamily="34" charset="0"/>
              </a:rPr>
              <a:t>Insert, as appropriate</a:t>
            </a:r>
          </a:p>
          <a:p>
            <a:pPr lvl="0"/>
            <a:endParaRPr lang="en-GB" sz="2000" dirty="0">
              <a:latin typeface="Gadugi" panose="020B0502040204020203" pitchFamily="34" charset="0"/>
              <a:ea typeface="Gadugi" panose="020B0502040204020203" pitchFamily="34" charset="0"/>
            </a:endParaRPr>
          </a:p>
          <a:p>
            <a:pPr marL="342900" lvl="0" indent="-342900">
              <a:buFont typeface="Arial" panose="020B0604020202020204" pitchFamily="34" charset="0"/>
              <a:buChar char="•"/>
            </a:pPr>
            <a:r>
              <a:rPr lang="en-GB" sz="2000" dirty="0">
                <a:latin typeface="Gadugi" panose="020B0502040204020203" pitchFamily="34" charset="0"/>
                <a:ea typeface="Gadugi" panose="020B0502040204020203" pitchFamily="34" charset="0"/>
              </a:rPr>
              <a:t>Local authority contacts </a:t>
            </a:r>
          </a:p>
        </p:txBody>
      </p:sp>
      <p:sp>
        <p:nvSpPr>
          <p:cNvPr id="4" name="Rectangle 3"/>
          <p:cNvSpPr/>
          <p:nvPr/>
        </p:nvSpPr>
        <p:spPr>
          <a:xfrm>
            <a:off x="9966036" y="200604"/>
            <a:ext cx="1930400" cy="1713488"/>
          </a:xfrm>
          <a:prstGeom prst="rect">
            <a:avLst/>
          </a:prstGeom>
          <a:solidFill>
            <a:schemeClr val="accent2">
              <a:lumMod val="20000"/>
              <a:lumOff val="80000"/>
            </a:schemeClr>
          </a:solidFill>
          <a:ln>
            <a:solidFill>
              <a:srgbClr val="4D44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rgbClr val="4D4460"/>
                </a:solidFill>
              </a:rPr>
              <a:t>Insert Local authority or NHS logo </a:t>
            </a:r>
          </a:p>
        </p:txBody>
      </p:sp>
    </p:spTree>
    <p:extLst>
      <p:ext uri="{BB962C8B-B14F-4D97-AF65-F5344CB8AC3E}">
        <p14:creationId xmlns:p14="http://schemas.microsoft.com/office/powerpoint/2010/main" val="2056651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619" y="274004"/>
            <a:ext cx="10515600" cy="835602"/>
          </a:xfrm>
        </p:spPr>
        <p:txBody>
          <a:bodyPr>
            <a:normAutofit/>
          </a:bodyPr>
          <a:lstStyle/>
          <a:p>
            <a:r>
              <a:rPr lang="en-GB" sz="3200" dirty="0"/>
              <a:t>Further national support  </a:t>
            </a:r>
          </a:p>
        </p:txBody>
      </p:sp>
      <p:sp>
        <p:nvSpPr>
          <p:cNvPr id="6" name="TextBox 5"/>
          <p:cNvSpPr txBox="1"/>
          <p:nvPr/>
        </p:nvSpPr>
        <p:spPr>
          <a:xfrm>
            <a:off x="2309091" y="1201684"/>
            <a:ext cx="9107054" cy="4985980"/>
          </a:xfrm>
          <a:prstGeom prst="rect">
            <a:avLst/>
          </a:prstGeom>
          <a:noFill/>
        </p:spPr>
        <p:txBody>
          <a:bodyPr wrap="square" rtlCol="0">
            <a:spAutoFit/>
          </a:bodyPr>
          <a:lstStyle/>
          <a:p>
            <a:r>
              <a:rPr lang="en-GB" sz="2000" dirty="0">
                <a:solidFill>
                  <a:srgbClr val="4D4460"/>
                </a:solidFill>
              </a:rPr>
              <a:t>A professional learning resource:  ‘</a:t>
            </a:r>
            <a:r>
              <a:rPr lang="en-GB" sz="2000" b="1" dirty="0">
                <a:solidFill>
                  <a:srgbClr val="4D4460"/>
                </a:solidFill>
              </a:rPr>
              <a:t>Supporting Armed Forces Families</a:t>
            </a:r>
            <a:r>
              <a:rPr lang="en-GB" sz="2000" dirty="0">
                <a:solidFill>
                  <a:srgbClr val="4D4460"/>
                </a:solidFill>
              </a:rPr>
              <a:t>’ – is available on the  Education Scotland Professional Learning Hub. </a:t>
            </a:r>
          </a:p>
          <a:p>
            <a:r>
              <a:rPr lang="en-GB" sz="2000" dirty="0">
                <a:hlinkClick r:id="rId3"/>
              </a:rPr>
              <a:t>Log In | Education Scotland</a:t>
            </a:r>
            <a:endParaRPr lang="en-GB" sz="2000" dirty="0"/>
          </a:p>
          <a:p>
            <a:endParaRPr lang="en-GB" sz="2000" dirty="0"/>
          </a:p>
          <a:p>
            <a:r>
              <a:rPr lang="en-GB" sz="2000" dirty="0">
                <a:solidFill>
                  <a:srgbClr val="4D4460"/>
                </a:solidFill>
              </a:rPr>
              <a:t>For a wider audience this resource and additional information is available on the ADES Forces Children’s Education website</a:t>
            </a:r>
            <a:r>
              <a:rPr lang="en-GB" sz="2000" dirty="0"/>
              <a:t>, </a:t>
            </a:r>
            <a:r>
              <a:rPr lang="en-GB" sz="2000" u="sng" dirty="0">
                <a:hlinkClick r:id="rId4"/>
              </a:rPr>
              <a:t>https://forceschildrenseducation.org.uk/supporting-armed-forces-families</a:t>
            </a:r>
            <a:r>
              <a:rPr lang="en-GB" sz="2000" dirty="0"/>
              <a:t>.  </a:t>
            </a:r>
          </a:p>
          <a:p>
            <a:endParaRPr lang="en-GB" sz="2000" dirty="0"/>
          </a:p>
          <a:p>
            <a:r>
              <a:rPr lang="en-GB" sz="2000" dirty="0"/>
              <a:t>	</a:t>
            </a:r>
          </a:p>
          <a:p>
            <a:r>
              <a:rPr lang="en-GB" sz="2000" dirty="0">
                <a:solidFill>
                  <a:srgbClr val="4D4460"/>
                </a:solidFill>
              </a:rPr>
              <a:t>The National Improvement Hub - for resources, articles or exemplars on improving outcomes for learners.</a:t>
            </a:r>
          </a:p>
          <a:p>
            <a:r>
              <a:rPr lang="en-GB" sz="2000" dirty="0">
                <a:hlinkClick r:id="rId5"/>
              </a:rPr>
              <a:t>https://education.gov.scot/improvement/learning-resources/forces-childrens-education</a:t>
            </a:r>
            <a:r>
              <a:rPr lang="en-GB" sz="2000" dirty="0"/>
              <a:t> </a:t>
            </a:r>
          </a:p>
          <a:p>
            <a:endParaRPr lang="en-GB" sz="2000" dirty="0"/>
          </a:p>
          <a:p>
            <a:r>
              <a:rPr lang="en-GB" sz="2000" dirty="0"/>
              <a:t>The Care Inspectorate resource hub.</a:t>
            </a:r>
          </a:p>
          <a:p>
            <a:r>
              <a:rPr lang="en-GB" sz="1800" dirty="0">
                <a:effectLst/>
                <a:latin typeface="Segoe UI" panose="020B0502040204020203" pitchFamily="34" charset="0"/>
                <a:hlinkClick r:id="rId6"/>
              </a:rPr>
              <a:t>https://hub.careinspectorate.com/</a:t>
            </a:r>
            <a:r>
              <a:rPr lang="en-GB" sz="1800" dirty="0">
                <a:effectLst/>
                <a:latin typeface="Segoe UI" panose="020B0502040204020203" pitchFamily="34" charset="0"/>
              </a:rPr>
              <a:t> </a:t>
            </a:r>
            <a:endParaRPr lang="en-GB" sz="2000" dirty="0"/>
          </a:p>
        </p:txBody>
      </p:sp>
      <p:pic>
        <p:nvPicPr>
          <p:cNvPr id="5" name="Picture 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40509" y="3992749"/>
            <a:ext cx="1289391" cy="541683"/>
          </a:xfrm>
          <a:prstGeom prst="rect">
            <a:avLst/>
          </a:prstGeom>
        </p:spPr>
      </p:pic>
      <p:pic>
        <p:nvPicPr>
          <p:cNvPr id="7" name="Picture 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40509" y="1331384"/>
            <a:ext cx="1289391" cy="541683"/>
          </a:xfrm>
          <a:prstGeom prst="rect">
            <a:avLst/>
          </a:prstGeom>
        </p:spPr>
      </p:pic>
      <p:pic>
        <p:nvPicPr>
          <p:cNvPr id="8" name="Picture 7" descr="Logo&#10;&#10;Description automatically generated">
            <a:extLst>
              <a:ext uri="{FF2B5EF4-FFF2-40B4-BE49-F238E27FC236}">
                <a16:creationId xmlns:a16="http://schemas.microsoft.com/office/drawing/2014/main" id="{847C2213-D356-BEAE-46B1-D9BD2D9AF2CD}"/>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24595" y="2075810"/>
            <a:ext cx="1584496" cy="1584496"/>
          </a:xfrm>
          <a:prstGeom prst="rect">
            <a:avLst/>
          </a:prstGeom>
        </p:spPr>
      </p:pic>
      <p:pic>
        <p:nvPicPr>
          <p:cNvPr id="1026" name="Picture 2" descr="Main Logo">
            <a:extLst>
              <a:ext uri="{FF2B5EF4-FFF2-40B4-BE49-F238E27FC236}">
                <a16:creationId xmlns:a16="http://schemas.microsoft.com/office/drawing/2014/main" id="{009EA929-8C37-8399-D1A3-FAC678FADC3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01100" y="5520914"/>
            <a:ext cx="1828800" cy="666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647646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109" y="365126"/>
            <a:ext cx="10515600" cy="835602"/>
          </a:xfrm>
        </p:spPr>
        <p:txBody>
          <a:bodyPr>
            <a:normAutofit/>
          </a:bodyPr>
          <a:lstStyle/>
          <a:p>
            <a:r>
              <a:rPr lang="en-GB" sz="3200" dirty="0"/>
              <a:t>Additional Contacts </a:t>
            </a:r>
          </a:p>
        </p:txBody>
      </p:sp>
      <p:sp>
        <p:nvSpPr>
          <p:cNvPr id="6" name="TextBox 5"/>
          <p:cNvSpPr txBox="1"/>
          <p:nvPr/>
        </p:nvSpPr>
        <p:spPr>
          <a:xfrm>
            <a:off x="243595" y="1200728"/>
            <a:ext cx="11233728" cy="2462213"/>
          </a:xfrm>
          <a:prstGeom prst="rect">
            <a:avLst/>
          </a:prstGeom>
          <a:noFill/>
        </p:spPr>
        <p:txBody>
          <a:bodyPr wrap="square" rtlCol="0">
            <a:spAutoFit/>
          </a:bodyPr>
          <a:lstStyle/>
          <a:p>
            <a:endParaRPr lang="en-GB" dirty="0"/>
          </a:p>
          <a:p>
            <a:r>
              <a:rPr lang="en-GB" sz="2000" b="1" dirty="0">
                <a:solidFill>
                  <a:srgbClr val="0070C0"/>
                </a:solidFill>
              </a:rPr>
              <a:t>ADES</a:t>
            </a:r>
            <a:r>
              <a:rPr lang="en-GB" sz="2000" dirty="0"/>
              <a:t> </a:t>
            </a:r>
            <a:r>
              <a:rPr lang="en-GB" sz="2000" b="1" dirty="0"/>
              <a:t>Forces Children Education</a:t>
            </a:r>
            <a:r>
              <a:rPr lang="en-GB" dirty="0"/>
              <a:t> -  (email)   </a:t>
            </a:r>
            <a:r>
              <a:rPr lang="en-GB" dirty="0">
                <a:hlinkClick r:id="rId3"/>
              </a:rPr>
              <a:t>info@forceschildrenseducation.org.uk</a:t>
            </a:r>
            <a:endParaRPr lang="en-GB" dirty="0"/>
          </a:p>
          <a:p>
            <a:endParaRPr lang="en-GB" dirty="0"/>
          </a:p>
          <a:p>
            <a:r>
              <a:rPr lang="en-GB" dirty="0"/>
              <a:t>The </a:t>
            </a:r>
            <a:r>
              <a:rPr lang="en-GB" sz="2000" dirty="0"/>
              <a:t>Families Federations </a:t>
            </a:r>
            <a:r>
              <a:rPr lang="en-GB" dirty="0"/>
              <a:t>are three organisations which support the families of Armed Forces personal. They are the:  </a:t>
            </a:r>
          </a:p>
          <a:p>
            <a:pPr lvl="0"/>
            <a:r>
              <a:rPr lang="en-GB" b="1" dirty="0" err="1"/>
              <a:t>NFF</a:t>
            </a:r>
            <a:r>
              <a:rPr lang="en-GB" dirty="0"/>
              <a:t> - </a:t>
            </a:r>
            <a:r>
              <a:rPr lang="en-GB" sz="2000" dirty="0"/>
              <a:t>Naval Families Federation        </a:t>
            </a:r>
            <a:r>
              <a:rPr lang="en-GB" dirty="0">
                <a:hlinkClick r:id="rId4"/>
              </a:rPr>
              <a:t>https://nff.org.uk/</a:t>
            </a:r>
            <a:r>
              <a:rPr lang="en-GB" dirty="0"/>
              <a:t> </a:t>
            </a:r>
          </a:p>
          <a:p>
            <a:pPr lvl="0"/>
            <a:r>
              <a:rPr lang="en-GB" b="1" dirty="0" err="1"/>
              <a:t>AFF</a:t>
            </a:r>
            <a:r>
              <a:rPr lang="en-GB" dirty="0"/>
              <a:t>   - </a:t>
            </a:r>
            <a:r>
              <a:rPr lang="en-GB" sz="2000" dirty="0"/>
              <a:t>Army Families Federation       </a:t>
            </a:r>
            <a:r>
              <a:rPr lang="en-GB" dirty="0">
                <a:hlinkClick r:id="rId5"/>
              </a:rPr>
              <a:t>https://aff.org.uk/</a:t>
            </a:r>
            <a:endParaRPr lang="en-GB" dirty="0"/>
          </a:p>
          <a:p>
            <a:pPr lvl="0"/>
            <a:r>
              <a:rPr lang="en-GB" b="1" dirty="0"/>
              <a:t>RAF-</a:t>
            </a:r>
            <a:r>
              <a:rPr lang="en-GB" b="1" dirty="0" err="1"/>
              <a:t>FF</a:t>
            </a:r>
            <a:r>
              <a:rPr lang="en-GB" dirty="0"/>
              <a:t> -  </a:t>
            </a:r>
            <a:r>
              <a:rPr lang="en-GB" sz="2000" dirty="0"/>
              <a:t>RAF Families Federation     </a:t>
            </a:r>
            <a:r>
              <a:rPr lang="en-GB" dirty="0">
                <a:hlinkClick r:id="rId6"/>
              </a:rPr>
              <a:t>https://www.raf-ff.org.uk/</a:t>
            </a:r>
            <a:r>
              <a:rPr lang="en-GB" dirty="0"/>
              <a:t> </a:t>
            </a:r>
          </a:p>
          <a:p>
            <a:r>
              <a:rPr lang="en-GB" dirty="0"/>
              <a:t>ELC settings and schools can access the Family federations for information. </a:t>
            </a:r>
          </a:p>
        </p:txBody>
      </p:sp>
      <p:sp>
        <p:nvSpPr>
          <p:cNvPr id="4" name="Rectangle 3"/>
          <p:cNvSpPr/>
          <p:nvPr/>
        </p:nvSpPr>
        <p:spPr>
          <a:xfrm>
            <a:off x="9966036" y="200604"/>
            <a:ext cx="1930400" cy="1713488"/>
          </a:xfrm>
          <a:prstGeom prst="rect">
            <a:avLst/>
          </a:prstGeom>
          <a:solidFill>
            <a:schemeClr val="accent2">
              <a:lumMod val="20000"/>
              <a:lumOff val="80000"/>
            </a:schemeClr>
          </a:solidFill>
          <a:ln>
            <a:solidFill>
              <a:srgbClr val="4D44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rgbClr val="4D4460"/>
                </a:solidFill>
              </a:rPr>
              <a:t>Insert Local authority or NHS logo </a:t>
            </a:r>
          </a:p>
        </p:txBody>
      </p:sp>
      <p:pic>
        <p:nvPicPr>
          <p:cNvPr id="3" name="Picture 2"/>
          <p:cNvPicPr>
            <a:picLocks noChangeAspect="1"/>
          </p:cNvPicPr>
          <p:nvPr/>
        </p:nvPicPr>
        <p:blipFill>
          <a:blip r:embed="rId7"/>
          <a:stretch>
            <a:fillRect/>
          </a:stretch>
        </p:blipFill>
        <p:spPr>
          <a:xfrm>
            <a:off x="256541" y="4663065"/>
            <a:ext cx="1129160" cy="439380"/>
          </a:xfrm>
          <a:prstGeom prst="rect">
            <a:avLst/>
          </a:prstGeom>
        </p:spPr>
      </p:pic>
      <p:pic>
        <p:nvPicPr>
          <p:cNvPr id="5" name="Picture 4"/>
          <p:cNvPicPr>
            <a:picLocks noChangeAspect="1"/>
          </p:cNvPicPr>
          <p:nvPr/>
        </p:nvPicPr>
        <p:blipFill>
          <a:blip r:embed="rId8"/>
          <a:stretch>
            <a:fillRect/>
          </a:stretch>
        </p:blipFill>
        <p:spPr>
          <a:xfrm>
            <a:off x="290491" y="3908338"/>
            <a:ext cx="1088737" cy="312242"/>
          </a:xfrm>
          <a:prstGeom prst="rect">
            <a:avLst/>
          </a:prstGeom>
        </p:spPr>
      </p:pic>
      <p:sp>
        <p:nvSpPr>
          <p:cNvPr id="7" name="TextBox 6"/>
          <p:cNvSpPr txBox="1"/>
          <p:nvPr/>
        </p:nvSpPr>
        <p:spPr>
          <a:xfrm>
            <a:off x="1472028" y="3791421"/>
            <a:ext cx="9604681" cy="1538883"/>
          </a:xfrm>
          <a:prstGeom prst="rect">
            <a:avLst/>
          </a:prstGeom>
          <a:noFill/>
        </p:spPr>
        <p:txBody>
          <a:bodyPr wrap="none" rtlCol="0">
            <a:spAutoFit/>
          </a:bodyPr>
          <a:lstStyle/>
          <a:p>
            <a:r>
              <a:rPr lang="en-US" sz="2000" b="1" dirty="0">
                <a:solidFill>
                  <a:srgbClr val="4D4460"/>
                </a:solidFill>
              </a:rPr>
              <a:t>Enquire</a:t>
            </a:r>
            <a:r>
              <a:rPr lang="en-US" sz="2000" dirty="0">
                <a:solidFill>
                  <a:srgbClr val="4D4460"/>
                </a:solidFill>
              </a:rPr>
              <a:t> </a:t>
            </a:r>
            <a:r>
              <a:rPr lang="en-US" dirty="0">
                <a:solidFill>
                  <a:srgbClr val="4D4460"/>
                </a:solidFill>
              </a:rPr>
              <a:t>- the free Scottish advice service for additional support for learning  </a:t>
            </a:r>
            <a:r>
              <a:rPr lang="en-US" dirty="0">
                <a:solidFill>
                  <a:srgbClr val="4D4460"/>
                </a:solidFill>
                <a:hlinkClick r:id="rId9"/>
              </a:rPr>
              <a:t>https://enquire.org.uk/</a:t>
            </a:r>
            <a:endParaRPr lang="en-GB" dirty="0">
              <a:solidFill>
                <a:srgbClr val="4D4460"/>
              </a:solidFill>
              <a:ea typeface="Gadugi" panose="020B0502040204020203" pitchFamily="34" charset="0"/>
            </a:endParaRPr>
          </a:p>
          <a:p>
            <a:endParaRPr lang="en-GB" dirty="0">
              <a:solidFill>
                <a:srgbClr val="4D4460"/>
              </a:solidFill>
              <a:ea typeface="Gadugi" panose="020B0502040204020203" pitchFamily="34" charset="0"/>
            </a:endParaRPr>
          </a:p>
          <a:p>
            <a:endParaRPr lang="en-GB" dirty="0">
              <a:solidFill>
                <a:srgbClr val="4D4460"/>
              </a:solidFill>
              <a:ea typeface="Gadugi" panose="020B0502040204020203" pitchFamily="34" charset="0"/>
            </a:endParaRPr>
          </a:p>
          <a:p>
            <a:r>
              <a:rPr lang="en-GB" sz="2000" b="1" dirty="0" err="1">
                <a:solidFill>
                  <a:srgbClr val="4D4460"/>
                </a:solidFill>
                <a:ea typeface="Gadugi" panose="020B0502040204020203" pitchFamily="34" charset="0"/>
              </a:rPr>
              <a:t>Parentzone</a:t>
            </a:r>
            <a:r>
              <a:rPr lang="en-GB" sz="2000" b="1" dirty="0">
                <a:solidFill>
                  <a:srgbClr val="4D4460"/>
                </a:solidFill>
                <a:ea typeface="Gadugi" panose="020B0502040204020203" pitchFamily="34" charset="0"/>
              </a:rPr>
              <a:t> Scotland</a:t>
            </a:r>
            <a:r>
              <a:rPr lang="en-GB" sz="2000" b="1" dirty="0">
                <a:ea typeface="Gadugi" panose="020B0502040204020203" pitchFamily="34" charset="0"/>
              </a:rPr>
              <a:t> </a:t>
            </a:r>
            <a:r>
              <a:rPr lang="en-GB" sz="2000" b="1" dirty="0">
                <a:solidFill>
                  <a:srgbClr val="FF0000"/>
                </a:solidFill>
                <a:ea typeface="Gadugi" panose="020B0502040204020203" pitchFamily="34" charset="0"/>
              </a:rPr>
              <a:t> </a:t>
            </a:r>
            <a:r>
              <a:rPr lang="en-GB" dirty="0">
                <a:solidFill>
                  <a:srgbClr val="FF0000"/>
                </a:solidFill>
                <a:ea typeface="Gadugi" panose="020B0502040204020203" pitchFamily="34" charset="0"/>
                <a:hlinkClick r:id="rId10"/>
              </a:rPr>
              <a:t>https://education.gov.scot/parentzone/</a:t>
            </a:r>
            <a:r>
              <a:rPr lang="en-GB" dirty="0">
                <a:solidFill>
                  <a:srgbClr val="FF0000"/>
                </a:solidFill>
                <a:ea typeface="Gadugi" panose="020B0502040204020203" pitchFamily="34" charset="0"/>
              </a:rPr>
              <a:t>     </a:t>
            </a:r>
          </a:p>
          <a:p>
            <a:endParaRPr lang="en-GB" dirty="0"/>
          </a:p>
        </p:txBody>
      </p:sp>
      <p:pic>
        <p:nvPicPr>
          <p:cNvPr id="1026" name="Picture 2" descr="Armed Forces Covenant">
            <a:extLst>
              <a:ext uri="{FF2B5EF4-FFF2-40B4-BE49-F238E27FC236}">
                <a16:creationId xmlns:a16="http://schemas.microsoft.com/office/drawing/2014/main" id="{57DADB75-3AD9-8106-6D9F-5FA59ACC1B6B}"/>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flipV="1">
            <a:off x="510160" y="5433804"/>
            <a:ext cx="621922" cy="847148"/>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95258D29-50C0-6931-A548-B37FDA80778F}"/>
              </a:ext>
            </a:extLst>
          </p:cNvPr>
          <p:cNvSpPr txBox="1"/>
          <p:nvPr/>
        </p:nvSpPr>
        <p:spPr>
          <a:xfrm>
            <a:off x="1633928" y="5657272"/>
            <a:ext cx="6160957" cy="369332"/>
          </a:xfrm>
          <a:prstGeom prst="rect">
            <a:avLst/>
          </a:prstGeom>
          <a:noFill/>
        </p:spPr>
        <p:txBody>
          <a:bodyPr wrap="square" rtlCol="0">
            <a:spAutoFit/>
          </a:bodyPr>
          <a:lstStyle/>
          <a:p>
            <a:r>
              <a:rPr lang="en-US" dirty="0">
                <a:hlinkClick r:id="rId12"/>
              </a:rPr>
              <a:t>www.armedforcescovenant.gov.uk</a:t>
            </a:r>
            <a:r>
              <a:rPr lang="en-US" dirty="0"/>
              <a:t> </a:t>
            </a:r>
            <a:endParaRPr lang="en-GB" dirty="0"/>
          </a:p>
        </p:txBody>
      </p:sp>
    </p:spTree>
    <p:extLst>
      <p:ext uri="{BB962C8B-B14F-4D97-AF65-F5344CB8AC3E}">
        <p14:creationId xmlns:p14="http://schemas.microsoft.com/office/powerpoint/2010/main" val="3254288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Introduction</a:t>
            </a:r>
          </a:p>
        </p:txBody>
      </p:sp>
      <p:sp>
        <p:nvSpPr>
          <p:cNvPr id="3" name="Content Placeholder 2"/>
          <p:cNvSpPr>
            <a:spLocks noGrp="1"/>
          </p:cNvSpPr>
          <p:nvPr>
            <p:ph idx="1"/>
          </p:nvPr>
        </p:nvSpPr>
        <p:spPr>
          <a:xfrm>
            <a:off x="838200" y="1340716"/>
            <a:ext cx="10515600" cy="4815320"/>
          </a:xfrm>
        </p:spPr>
        <p:txBody>
          <a:bodyPr>
            <a:normAutofit fontScale="77500" lnSpcReduction="20000"/>
          </a:bodyPr>
          <a:lstStyle/>
          <a:p>
            <a:pPr marL="0" indent="0">
              <a:lnSpc>
                <a:spcPct val="140000"/>
              </a:lnSpc>
              <a:spcBef>
                <a:spcPts val="0"/>
              </a:spcBef>
              <a:buNone/>
            </a:pPr>
            <a:r>
              <a:rPr lang="en-GB" dirty="0">
                <a:solidFill>
                  <a:srgbClr val="4D4460"/>
                </a:solidFill>
              </a:rPr>
              <a:t>UK wide legislation came into force on </a:t>
            </a:r>
            <a:r>
              <a:rPr lang="en-GB" b="1" dirty="0">
                <a:solidFill>
                  <a:srgbClr val="4D4460"/>
                </a:solidFill>
              </a:rPr>
              <a:t>22 November 2022 </a:t>
            </a:r>
            <a:r>
              <a:rPr lang="en-GB" dirty="0">
                <a:solidFill>
                  <a:srgbClr val="4D4460"/>
                </a:solidFill>
              </a:rPr>
              <a:t>in relation to the Armed Forces Covenant. This places </a:t>
            </a:r>
            <a:r>
              <a:rPr kumimoji="0" lang="en-GB" sz="2900" b="0" i="0" u="none" strike="noStrike" kern="1200" cap="none" spc="0" normalizeH="0" baseline="0" noProof="0" dirty="0">
                <a:ln>
                  <a:noFill/>
                </a:ln>
                <a:solidFill>
                  <a:srgbClr val="4D4460"/>
                </a:solidFill>
                <a:effectLst/>
                <a:uLnTx/>
                <a:uFillTx/>
                <a:latin typeface="Gadugi" panose="020B0502040204020203" pitchFamily="34" charset="0"/>
                <a:ea typeface="Gadugi" panose="020B0502040204020203" pitchFamily="34" charset="0"/>
                <a:cs typeface="+mn-cs"/>
              </a:rPr>
              <a:t>a new duty of </a:t>
            </a:r>
            <a:r>
              <a:rPr kumimoji="0" lang="en-GB" sz="2900" b="1" i="0" u="none" strike="noStrike" kern="1200" cap="none" spc="0" normalizeH="0" baseline="0" noProof="0" dirty="0">
                <a:ln>
                  <a:noFill/>
                </a:ln>
                <a:solidFill>
                  <a:srgbClr val="4D4460"/>
                </a:solidFill>
                <a:effectLst/>
                <a:uLnTx/>
                <a:uFillTx/>
                <a:latin typeface="Gadugi" panose="020B0502040204020203" pitchFamily="34" charset="0"/>
                <a:ea typeface="Gadugi" panose="020B0502040204020203" pitchFamily="34" charset="0"/>
                <a:cs typeface="+mn-cs"/>
              </a:rPr>
              <a:t>“due regard” </a:t>
            </a:r>
            <a:r>
              <a:rPr kumimoji="0" lang="en-GB" sz="2900" b="0" i="0" u="none" strike="noStrike" kern="1200" cap="none" spc="0" normalizeH="0" baseline="0" noProof="0" dirty="0">
                <a:ln>
                  <a:noFill/>
                </a:ln>
                <a:solidFill>
                  <a:srgbClr val="4D4460"/>
                </a:solidFill>
                <a:effectLst/>
                <a:uLnTx/>
                <a:uFillTx/>
                <a:latin typeface="Gadugi" panose="020B0502040204020203" pitchFamily="34" charset="0"/>
                <a:ea typeface="Gadugi" panose="020B0502040204020203" pitchFamily="34" charset="0"/>
                <a:cs typeface="+mn-cs"/>
              </a:rPr>
              <a:t>for the Covenant on </a:t>
            </a:r>
            <a:r>
              <a:rPr kumimoji="0" lang="en-GB" sz="2900" b="1" i="0" u="none" strike="noStrike" kern="1200" cap="none" spc="0" normalizeH="0" baseline="0" noProof="0" dirty="0">
                <a:ln>
                  <a:noFill/>
                </a:ln>
                <a:solidFill>
                  <a:srgbClr val="4D4460"/>
                </a:solidFill>
                <a:effectLst/>
                <a:uLnTx/>
                <a:uFillTx/>
                <a:latin typeface="Gadugi" panose="020B0502040204020203" pitchFamily="34" charset="0"/>
                <a:ea typeface="Gadugi" panose="020B0502040204020203" pitchFamily="34" charset="0"/>
                <a:cs typeface="+mn-cs"/>
              </a:rPr>
              <a:t>all</a:t>
            </a:r>
            <a:r>
              <a:rPr kumimoji="0" lang="en-GB" sz="2900" b="0" i="0" u="none" strike="noStrike" kern="1200" cap="none" spc="0" normalizeH="0" baseline="0" noProof="0" dirty="0">
                <a:ln>
                  <a:noFill/>
                </a:ln>
                <a:solidFill>
                  <a:srgbClr val="4D4460"/>
                </a:solidFill>
                <a:effectLst/>
                <a:uLnTx/>
                <a:uFillTx/>
              </a:rPr>
              <a:t> Scottish local authorities and health boards. </a:t>
            </a:r>
            <a:endParaRPr lang="en-GB" dirty="0">
              <a:solidFill>
                <a:srgbClr val="4D4460"/>
              </a:solidFill>
            </a:endParaRPr>
          </a:p>
          <a:p>
            <a:pPr marL="0" indent="0">
              <a:lnSpc>
                <a:spcPct val="140000"/>
              </a:lnSpc>
              <a:spcBef>
                <a:spcPts val="0"/>
              </a:spcBef>
              <a:buNone/>
            </a:pPr>
            <a:endParaRPr lang="en-GB" dirty="0">
              <a:solidFill>
                <a:srgbClr val="4D4460"/>
              </a:solidFill>
            </a:endParaRPr>
          </a:p>
          <a:p>
            <a:pPr marL="0" indent="0">
              <a:lnSpc>
                <a:spcPct val="140000"/>
              </a:lnSpc>
              <a:spcBef>
                <a:spcPts val="0"/>
              </a:spcBef>
              <a:buNone/>
            </a:pPr>
            <a:r>
              <a:rPr lang="en-GB" dirty="0">
                <a:solidFill>
                  <a:srgbClr val="4D4460"/>
                </a:solidFill>
              </a:rPr>
              <a:t>Although UK legislation, this particular law has force in the devolved administrations and wide consultation took place with Scotland before it was finalised.</a:t>
            </a:r>
          </a:p>
          <a:p>
            <a:pPr marL="0" indent="0">
              <a:lnSpc>
                <a:spcPct val="140000"/>
              </a:lnSpc>
              <a:spcBef>
                <a:spcPts val="0"/>
              </a:spcBef>
              <a:buNone/>
            </a:pPr>
            <a:endParaRPr lang="en-GB" dirty="0">
              <a:solidFill>
                <a:srgbClr val="4D4460"/>
              </a:solidFill>
            </a:endParaRPr>
          </a:p>
          <a:p>
            <a:pPr marL="0" indent="0">
              <a:lnSpc>
                <a:spcPct val="140000"/>
              </a:lnSpc>
              <a:spcBef>
                <a:spcPts val="0"/>
              </a:spcBef>
              <a:buNone/>
            </a:pPr>
            <a:r>
              <a:rPr lang="en-GB" dirty="0">
                <a:solidFill>
                  <a:srgbClr val="4D4460"/>
                </a:solidFill>
              </a:rPr>
              <a:t>This new legislative duty re-emphasises the need for local authorities and health boards to have statutory cognisance of the needs of armed forces families, to support them accordingly, and to report on engagement.</a:t>
            </a:r>
          </a:p>
        </p:txBody>
      </p:sp>
    </p:spTree>
    <p:extLst>
      <p:ext uri="{BB962C8B-B14F-4D97-AF65-F5344CB8AC3E}">
        <p14:creationId xmlns:p14="http://schemas.microsoft.com/office/powerpoint/2010/main" val="22893904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5146" y="374362"/>
            <a:ext cx="10515600" cy="835602"/>
          </a:xfrm>
        </p:spPr>
        <p:txBody>
          <a:bodyPr>
            <a:normAutofit/>
          </a:bodyPr>
          <a:lstStyle/>
          <a:p>
            <a:r>
              <a:rPr lang="en-GB" sz="3600" dirty="0"/>
              <a:t>Legal Duty </a:t>
            </a:r>
          </a:p>
        </p:txBody>
      </p:sp>
      <p:sp>
        <p:nvSpPr>
          <p:cNvPr id="3" name="Content Placeholder 2"/>
          <p:cNvSpPr>
            <a:spLocks noGrp="1"/>
          </p:cNvSpPr>
          <p:nvPr>
            <p:ph idx="1"/>
          </p:nvPr>
        </p:nvSpPr>
        <p:spPr>
          <a:xfrm>
            <a:off x="755073" y="1209964"/>
            <a:ext cx="10515600" cy="4977476"/>
          </a:xfrm>
          <a:solidFill>
            <a:schemeClr val="bg2"/>
          </a:solidFill>
        </p:spPr>
        <p:txBody>
          <a:bodyPr>
            <a:normAutofit lnSpcReduction="10000"/>
          </a:bodyPr>
          <a:lstStyle/>
          <a:p>
            <a:pPr marL="0" indent="0">
              <a:lnSpc>
                <a:spcPct val="120000"/>
              </a:lnSpc>
              <a:spcBef>
                <a:spcPts val="0"/>
              </a:spcBef>
              <a:buNone/>
            </a:pPr>
            <a:r>
              <a:rPr lang="en-GB" sz="2400" dirty="0">
                <a:solidFill>
                  <a:srgbClr val="4D4460"/>
                </a:solidFill>
              </a:rPr>
              <a:t>“The Armed Forces Act 2021 will amend the Armed Forces Act 2006 by inserting sections that place a legal duty (the ‘Covenant Duty’) on specified public persons and bodies, to have due regard to the principles of the Armed Forces Covenant when exercising certain statutory functions in the fields of healthcare, </a:t>
            </a:r>
            <a:r>
              <a:rPr lang="en-GB" sz="2400" b="1" dirty="0">
                <a:solidFill>
                  <a:srgbClr val="4D4460"/>
                </a:solidFill>
              </a:rPr>
              <a:t>education</a:t>
            </a:r>
            <a:r>
              <a:rPr lang="en-GB" sz="2400" dirty="0">
                <a:solidFill>
                  <a:srgbClr val="4D4460"/>
                </a:solidFill>
              </a:rPr>
              <a:t>, and housing.”  </a:t>
            </a:r>
          </a:p>
          <a:p>
            <a:pPr marL="0" indent="0">
              <a:lnSpc>
                <a:spcPct val="130000"/>
              </a:lnSpc>
              <a:spcBef>
                <a:spcPts val="0"/>
              </a:spcBef>
              <a:buNone/>
            </a:pPr>
            <a:endParaRPr lang="en-GB" sz="2400" dirty="0">
              <a:solidFill>
                <a:srgbClr val="4D4460"/>
              </a:solidFill>
            </a:endParaRPr>
          </a:p>
          <a:p>
            <a:pPr marL="0" indent="0">
              <a:lnSpc>
                <a:spcPct val="120000"/>
              </a:lnSpc>
              <a:buNone/>
            </a:pPr>
            <a:r>
              <a:rPr lang="en-GB" sz="2400" dirty="0">
                <a:solidFill>
                  <a:srgbClr val="4D4460"/>
                </a:solidFill>
              </a:rPr>
              <a:t>“The Duty must be complied with when a specified body makes a decision relating to the following matters:  </a:t>
            </a:r>
            <a:r>
              <a:rPr lang="en-GB" sz="2400" i="1" dirty="0">
                <a:solidFill>
                  <a:srgbClr val="4D4460"/>
                </a:solidFill>
              </a:rPr>
              <a:t>Admissions, Educational attainment and curriculum, Child Wellbeing, Transport, Attendance, and Additional Needs Support (ASL).”      “</a:t>
            </a:r>
            <a:r>
              <a:rPr lang="en-GB" sz="2400" dirty="0">
                <a:solidFill>
                  <a:srgbClr val="4D4460"/>
                </a:solidFill>
              </a:rPr>
              <a:t>Such as when it develops, implements and/or reviews a relevant policy, or makes decisions on its delivery of relevant services.”</a:t>
            </a:r>
          </a:p>
          <a:p>
            <a:pPr marL="0" indent="0">
              <a:buNone/>
            </a:pPr>
            <a:endParaRPr lang="en-GB" dirty="0"/>
          </a:p>
        </p:txBody>
      </p:sp>
    </p:spTree>
    <p:extLst>
      <p:ext uri="{BB962C8B-B14F-4D97-AF65-F5344CB8AC3E}">
        <p14:creationId xmlns:p14="http://schemas.microsoft.com/office/powerpoint/2010/main" val="13413328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364" y="263525"/>
            <a:ext cx="10515600" cy="835602"/>
          </a:xfrm>
        </p:spPr>
        <p:txBody>
          <a:bodyPr>
            <a:normAutofit/>
          </a:bodyPr>
          <a:lstStyle/>
          <a:p>
            <a:r>
              <a:rPr lang="en-GB" sz="3600" dirty="0"/>
              <a:t>Legal duty </a:t>
            </a:r>
          </a:p>
        </p:txBody>
      </p:sp>
      <p:sp>
        <p:nvSpPr>
          <p:cNvPr id="3" name="Content Placeholder 2"/>
          <p:cNvSpPr>
            <a:spLocks noGrp="1"/>
          </p:cNvSpPr>
          <p:nvPr>
            <p:ph idx="1"/>
          </p:nvPr>
        </p:nvSpPr>
        <p:spPr>
          <a:xfrm>
            <a:off x="727364" y="1353960"/>
            <a:ext cx="10947400" cy="4432243"/>
          </a:xfrm>
          <a:solidFill>
            <a:schemeClr val="bg2"/>
          </a:solidFill>
        </p:spPr>
        <p:txBody>
          <a:bodyPr>
            <a:normAutofit fontScale="25000" lnSpcReduction="20000"/>
          </a:bodyPr>
          <a:lstStyle/>
          <a:p>
            <a:pPr marL="0" indent="0">
              <a:lnSpc>
                <a:spcPct val="140000"/>
              </a:lnSpc>
              <a:spcBef>
                <a:spcPts val="0"/>
              </a:spcBef>
              <a:buNone/>
            </a:pPr>
            <a:r>
              <a:rPr lang="en-GB" sz="9600" b="1" dirty="0">
                <a:solidFill>
                  <a:srgbClr val="4D4460"/>
                </a:solidFill>
              </a:rPr>
              <a:t>Note: </a:t>
            </a:r>
            <a:r>
              <a:rPr lang="en-GB" sz="9600" dirty="0">
                <a:solidFill>
                  <a:srgbClr val="4D4460"/>
                </a:solidFill>
              </a:rPr>
              <a:t>This legal duty applies only to compulsory education settings (primary and secondary) and not to ‘early years education</a:t>
            </a:r>
            <a:r>
              <a:rPr lang="en-GB" sz="7200" dirty="0">
                <a:solidFill>
                  <a:srgbClr val="4D4460"/>
                </a:solidFill>
              </a:rPr>
              <a:t>’. (Statutory Guidance document, p.13) </a:t>
            </a:r>
          </a:p>
          <a:p>
            <a:pPr marL="0" indent="0" algn="l">
              <a:lnSpc>
                <a:spcPct val="140000"/>
              </a:lnSpc>
              <a:buNone/>
            </a:pPr>
            <a:r>
              <a:rPr lang="en-US" sz="9600" b="0" i="0" dirty="0">
                <a:solidFill>
                  <a:srgbClr val="4D4460"/>
                </a:solidFill>
                <a:effectLst/>
              </a:rPr>
              <a:t> In Scotland however, there is an expectation that to ensure effective practice, settings will have a full understanding of the Covenant Statutory Duty in order to inform their  support of and engagement with their armed forces families.  </a:t>
            </a:r>
          </a:p>
          <a:p>
            <a:pPr marL="0" indent="0" algn="l">
              <a:lnSpc>
                <a:spcPct val="140000"/>
              </a:lnSpc>
              <a:buNone/>
            </a:pPr>
            <a:r>
              <a:rPr lang="en-US" sz="9600" b="0" i="0" dirty="0">
                <a:solidFill>
                  <a:srgbClr val="4D4460"/>
                </a:solidFill>
                <a:effectLst/>
              </a:rPr>
              <a:t>Local authorities will</a:t>
            </a:r>
            <a:r>
              <a:rPr lang="en-US" sz="9600" b="0" i="0" dirty="0">
                <a:effectLst/>
              </a:rPr>
              <a:t> </a:t>
            </a:r>
            <a:r>
              <a:rPr lang="en-US" sz="9600" b="0" i="0" dirty="0">
                <a:solidFill>
                  <a:srgbClr val="4D4460"/>
                </a:solidFill>
                <a:effectLst/>
              </a:rPr>
              <a:t>want to consider maintaining a complete overview of experiences of armed forces families and their children in their ELC settings and schools.</a:t>
            </a:r>
          </a:p>
          <a:p>
            <a:pPr marL="0" indent="0">
              <a:lnSpc>
                <a:spcPct val="130000"/>
              </a:lnSpc>
              <a:spcBef>
                <a:spcPts val="0"/>
              </a:spcBef>
              <a:buNone/>
            </a:pPr>
            <a:endParaRPr lang="en-GB" dirty="0"/>
          </a:p>
          <a:p>
            <a:pPr marL="0" indent="0">
              <a:lnSpc>
                <a:spcPct val="130000"/>
              </a:lnSpc>
              <a:spcBef>
                <a:spcPts val="0"/>
              </a:spcBef>
              <a:buNone/>
            </a:pPr>
            <a:endParaRPr lang="en-GB" dirty="0"/>
          </a:p>
          <a:p>
            <a:pPr marL="0" indent="0">
              <a:buNone/>
            </a:pPr>
            <a:r>
              <a:rPr lang="en-GB" dirty="0"/>
              <a:t> </a:t>
            </a:r>
          </a:p>
        </p:txBody>
      </p:sp>
    </p:spTree>
    <p:extLst>
      <p:ext uri="{BB962C8B-B14F-4D97-AF65-F5344CB8AC3E}">
        <p14:creationId xmlns:p14="http://schemas.microsoft.com/office/powerpoint/2010/main" val="266186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364" y="263525"/>
            <a:ext cx="10515600" cy="835602"/>
          </a:xfrm>
        </p:spPr>
        <p:txBody>
          <a:bodyPr>
            <a:normAutofit/>
          </a:bodyPr>
          <a:lstStyle/>
          <a:p>
            <a:r>
              <a:rPr lang="en-GB" sz="3600" dirty="0"/>
              <a:t>‘Due Regard’ duty </a:t>
            </a:r>
          </a:p>
        </p:txBody>
      </p:sp>
      <p:sp>
        <p:nvSpPr>
          <p:cNvPr id="3" name="Content Placeholder 2"/>
          <p:cNvSpPr>
            <a:spLocks noGrp="1"/>
          </p:cNvSpPr>
          <p:nvPr>
            <p:ph idx="1"/>
          </p:nvPr>
        </p:nvSpPr>
        <p:spPr>
          <a:xfrm>
            <a:off x="727364" y="1353960"/>
            <a:ext cx="10947400" cy="4432243"/>
          </a:xfrm>
          <a:solidFill>
            <a:schemeClr val="bg2"/>
          </a:solidFill>
        </p:spPr>
        <p:txBody>
          <a:bodyPr>
            <a:noAutofit/>
          </a:bodyPr>
          <a:lstStyle/>
          <a:p>
            <a:pPr>
              <a:lnSpc>
                <a:spcPct val="120000"/>
              </a:lnSpc>
              <a:spcBef>
                <a:spcPts val="0"/>
              </a:spcBef>
            </a:pPr>
            <a:r>
              <a:rPr lang="en-GB" sz="2400" dirty="0"/>
              <a:t>Armed Forces parents have a right to recourse/complaint if they feel ‘due regard’ has been insufficient.</a:t>
            </a:r>
          </a:p>
          <a:p>
            <a:pPr marL="0" indent="0">
              <a:lnSpc>
                <a:spcPct val="120000"/>
              </a:lnSpc>
              <a:spcBef>
                <a:spcPts val="0"/>
              </a:spcBef>
              <a:buNone/>
            </a:pPr>
            <a:endParaRPr lang="en-GB" sz="1000" dirty="0"/>
          </a:p>
          <a:p>
            <a:pPr>
              <a:lnSpc>
                <a:spcPct val="170000"/>
              </a:lnSpc>
              <a:spcBef>
                <a:spcPts val="0"/>
              </a:spcBef>
            </a:pPr>
            <a:r>
              <a:rPr lang="en-GB" sz="2400" dirty="0"/>
              <a:t>Scotland has established procedures in place.</a:t>
            </a:r>
          </a:p>
          <a:p>
            <a:pPr marL="0" indent="0">
              <a:lnSpc>
                <a:spcPct val="170000"/>
              </a:lnSpc>
              <a:spcBef>
                <a:spcPts val="0"/>
              </a:spcBef>
              <a:buNone/>
            </a:pPr>
            <a:endParaRPr lang="en-GB" sz="1000" dirty="0"/>
          </a:p>
          <a:p>
            <a:pPr>
              <a:lnSpc>
                <a:spcPct val="120000"/>
              </a:lnSpc>
              <a:spcBef>
                <a:spcPts val="0"/>
              </a:spcBef>
            </a:pPr>
            <a:r>
              <a:rPr lang="en-GB" sz="2400" dirty="0"/>
              <a:t>UNCRC will have an impact on decisions and processes for agreement and appeals process.</a:t>
            </a:r>
          </a:p>
          <a:p>
            <a:pPr marL="0" indent="0">
              <a:lnSpc>
                <a:spcPct val="120000"/>
              </a:lnSpc>
              <a:spcBef>
                <a:spcPts val="0"/>
              </a:spcBef>
              <a:buNone/>
            </a:pPr>
            <a:endParaRPr lang="en-GB" sz="1000" dirty="0"/>
          </a:p>
          <a:p>
            <a:pPr>
              <a:lnSpc>
                <a:spcPct val="120000"/>
              </a:lnSpc>
              <a:spcBef>
                <a:spcPts val="0"/>
              </a:spcBef>
            </a:pPr>
            <a:r>
              <a:rPr lang="en-GB" sz="2400" dirty="0"/>
              <a:t>Staff will need to be briefed on the legal changes, to understand their own responsibilities, and those of their organisation.</a:t>
            </a:r>
          </a:p>
          <a:p>
            <a:pPr marL="0" indent="0">
              <a:lnSpc>
                <a:spcPct val="130000"/>
              </a:lnSpc>
              <a:spcBef>
                <a:spcPts val="0"/>
              </a:spcBef>
              <a:buNone/>
            </a:pPr>
            <a:endParaRPr lang="en-GB" sz="2400" dirty="0"/>
          </a:p>
          <a:p>
            <a:pPr marL="0" indent="0">
              <a:buNone/>
            </a:pPr>
            <a:r>
              <a:rPr lang="en-GB" sz="2400" dirty="0"/>
              <a:t> </a:t>
            </a:r>
          </a:p>
        </p:txBody>
      </p:sp>
    </p:spTree>
    <p:extLst>
      <p:ext uri="{BB962C8B-B14F-4D97-AF65-F5344CB8AC3E}">
        <p14:creationId xmlns:p14="http://schemas.microsoft.com/office/powerpoint/2010/main" val="636776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46491"/>
            <a:ext cx="10515600" cy="835602"/>
          </a:xfrm>
        </p:spPr>
        <p:txBody>
          <a:bodyPr>
            <a:normAutofit/>
          </a:bodyPr>
          <a:lstStyle/>
          <a:p>
            <a:r>
              <a:rPr lang="en-GB" sz="3200" dirty="0"/>
              <a:t>Association of Directors of Education (ADES) – Advice </a:t>
            </a:r>
          </a:p>
        </p:txBody>
      </p:sp>
      <p:sp>
        <p:nvSpPr>
          <p:cNvPr id="3" name="Content Placeholder 2"/>
          <p:cNvSpPr>
            <a:spLocks noGrp="1"/>
          </p:cNvSpPr>
          <p:nvPr>
            <p:ph idx="1"/>
          </p:nvPr>
        </p:nvSpPr>
        <p:spPr>
          <a:xfrm>
            <a:off x="838200" y="1082093"/>
            <a:ext cx="8102600" cy="1480993"/>
          </a:xfrm>
        </p:spPr>
        <p:txBody>
          <a:bodyPr>
            <a:normAutofit lnSpcReduction="10000"/>
          </a:bodyPr>
          <a:lstStyle/>
          <a:p>
            <a:pPr marL="0" indent="0">
              <a:lnSpc>
                <a:spcPct val="120000"/>
              </a:lnSpc>
              <a:spcBef>
                <a:spcPts val="0"/>
              </a:spcBef>
              <a:buNone/>
            </a:pPr>
            <a:r>
              <a:rPr lang="en-GB" sz="2000" dirty="0">
                <a:solidFill>
                  <a:srgbClr val="4D4460"/>
                </a:solidFill>
              </a:rPr>
              <a:t>ADES have developed an advice document to complement the </a:t>
            </a:r>
            <a:r>
              <a:rPr lang="en-GB" sz="2000" dirty="0"/>
              <a:t>MOD </a:t>
            </a:r>
            <a:r>
              <a:rPr lang="en-GB" sz="1800" u="sng" dirty="0">
                <a:hlinkClick r:id="rId3"/>
              </a:rPr>
              <a:t>Armed Forces Covenant Legislation Guidance UK document</a:t>
            </a:r>
            <a:r>
              <a:rPr lang="en-GB" sz="2000" dirty="0"/>
              <a:t>. </a:t>
            </a:r>
          </a:p>
          <a:p>
            <a:pPr marL="0" indent="0">
              <a:lnSpc>
                <a:spcPct val="120000"/>
              </a:lnSpc>
              <a:spcBef>
                <a:spcPts val="0"/>
              </a:spcBef>
              <a:buNone/>
            </a:pPr>
            <a:r>
              <a:rPr lang="en-GB" sz="2000" dirty="0"/>
              <a:t>This has been sent to all 32 local authorities, and is available on the </a:t>
            </a:r>
            <a:r>
              <a:rPr lang="en-GB" sz="2000" dirty="0">
                <a:solidFill>
                  <a:srgbClr val="000000"/>
                </a:solidFill>
                <a:hlinkClick r:id="rId4"/>
              </a:rPr>
              <a:t>ADES Forces Children’s Education website</a:t>
            </a:r>
            <a:r>
              <a:rPr lang="en-GB" sz="2000" dirty="0">
                <a:solidFill>
                  <a:srgbClr val="000000"/>
                </a:solidFill>
              </a:rPr>
              <a:t>. </a:t>
            </a:r>
          </a:p>
        </p:txBody>
      </p:sp>
      <p:sp>
        <p:nvSpPr>
          <p:cNvPr id="4" name="TextBox 3"/>
          <p:cNvSpPr txBox="1"/>
          <p:nvPr/>
        </p:nvSpPr>
        <p:spPr>
          <a:xfrm>
            <a:off x="838200" y="2687377"/>
            <a:ext cx="7539182" cy="3751412"/>
          </a:xfrm>
          <a:prstGeom prst="rect">
            <a:avLst/>
          </a:prstGeom>
          <a:noFill/>
        </p:spPr>
        <p:txBody>
          <a:bodyPr wrap="square" rtlCol="0">
            <a:spAutoFit/>
          </a:bodyPr>
          <a:lstStyle/>
          <a:p>
            <a:pPr>
              <a:lnSpc>
                <a:spcPct val="120000"/>
              </a:lnSpc>
            </a:pPr>
            <a:r>
              <a:rPr lang="en-GB" sz="2000" dirty="0">
                <a:latin typeface="Gadugi" panose="020B0502040204020203" pitchFamily="34" charset="0"/>
                <a:ea typeface="Gadugi" panose="020B0502040204020203" pitchFamily="34" charset="0"/>
              </a:rPr>
              <a:t>Scotland-specific context and perspective identifies and aligns with the structures, processes and policies already rooted in Scottish education that address the needs of children and young people of armed forces families.  It includes:</a:t>
            </a:r>
          </a:p>
          <a:p>
            <a:pPr marL="285750" indent="-285750">
              <a:lnSpc>
                <a:spcPct val="120000"/>
              </a:lnSpc>
              <a:buFont typeface="Arial" panose="020B0604020202020204" pitchFamily="34" charset="0"/>
              <a:buChar char="•"/>
            </a:pPr>
            <a:r>
              <a:rPr lang="en-GB" sz="2000" dirty="0">
                <a:latin typeface="Gadugi" panose="020B0502040204020203" pitchFamily="34" charset="0"/>
                <a:ea typeface="Gadugi" panose="020B0502040204020203" pitchFamily="34" charset="0"/>
              </a:rPr>
              <a:t>an explanation of the duty for local authorities</a:t>
            </a:r>
          </a:p>
          <a:p>
            <a:pPr marL="285750" indent="-285750">
              <a:lnSpc>
                <a:spcPct val="120000"/>
              </a:lnSpc>
              <a:buFont typeface="Arial" panose="020B0604020202020204" pitchFamily="34" charset="0"/>
              <a:buChar char="•"/>
            </a:pPr>
            <a:r>
              <a:rPr lang="en-GB" sz="2000" dirty="0">
                <a:latin typeface="Gadugi" panose="020B0502040204020203" pitchFamily="34" charset="0"/>
                <a:ea typeface="Gadugi" panose="020B0502040204020203" pitchFamily="34" charset="0"/>
              </a:rPr>
              <a:t>good practice examples  </a:t>
            </a:r>
          </a:p>
          <a:p>
            <a:pPr marL="285750" indent="-285750">
              <a:lnSpc>
                <a:spcPct val="120000"/>
              </a:lnSpc>
              <a:buFont typeface="Arial" panose="020B0604020202020204" pitchFamily="34" charset="0"/>
              <a:buChar char="•"/>
            </a:pPr>
            <a:r>
              <a:rPr lang="en-GB" sz="2000" dirty="0">
                <a:latin typeface="Gadugi" panose="020B0502040204020203" pitchFamily="34" charset="0"/>
                <a:ea typeface="Gadugi" panose="020B0502040204020203" pitchFamily="34" charset="0"/>
              </a:rPr>
              <a:t>areas of concern</a:t>
            </a:r>
          </a:p>
          <a:p>
            <a:pPr marL="285750" indent="-285750">
              <a:lnSpc>
                <a:spcPct val="120000"/>
              </a:lnSpc>
              <a:buFont typeface="Arial" panose="020B0604020202020204" pitchFamily="34" charset="0"/>
              <a:buChar char="•"/>
            </a:pPr>
            <a:r>
              <a:rPr lang="en-GB" sz="2000" dirty="0">
                <a:latin typeface="Gadugi" panose="020B0502040204020203" pitchFamily="34" charset="0"/>
                <a:ea typeface="Gadugi" panose="020B0502040204020203" pitchFamily="34" charset="0"/>
              </a:rPr>
              <a:t>challenges, and barriers that might be faced by armed forces families and their children</a:t>
            </a:r>
          </a:p>
          <a:p>
            <a:pPr marL="285750" indent="-285750">
              <a:lnSpc>
                <a:spcPct val="120000"/>
              </a:lnSpc>
              <a:buFont typeface="Arial" panose="020B0604020202020204" pitchFamily="34" charset="0"/>
              <a:buChar char="•"/>
            </a:pPr>
            <a:r>
              <a:rPr lang="en-GB" sz="2000" dirty="0">
                <a:latin typeface="Gadugi" panose="020B0502040204020203" pitchFamily="34" charset="0"/>
                <a:ea typeface="Gadugi" panose="020B0502040204020203" pitchFamily="34" charset="0"/>
              </a:rPr>
              <a:t>suggestions and resource links for further information.</a:t>
            </a:r>
            <a:r>
              <a:rPr lang="en-GB" sz="2000" dirty="0">
                <a:effectLst/>
                <a:latin typeface="Gadugi" panose="020B0502040204020203" pitchFamily="34" charset="0"/>
                <a:ea typeface="Gadugi" panose="020B0502040204020203" pitchFamily="34" charset="0"/>
              </a:rPr>
              <a:t> </a:t>
            </a:r>
            <a:r>
              <a:rPr lang="en-GB" sz="2000" dirty="0">
                <a:latin typeface="Gadugi" panose="020B0502040204020203" pitchFamily="34" charset="0"/>
                <a:ea typeface="Gadugi" panose="020B0502040204020203" pitchFamily="34" charset="0"/>
              </a:rPr>
              <a:t> </a:t>
            </a:r>
          </a:p>
        </p:txBody>
      </p:sp>
      <p:pic>
        <p:nvPicPr>
          <p:cNvPr id="5" name="Picture 4"/>
          <p:cNvPicPr>
            <a:picLocks noChangeAspect="1"/>
          </p:cNvPicPr>
          <p:nvPr/>
        </p:nvPicPr>
        <p:blipFill>
          <a:blip r:embed="rId5"/>
          <a:stretch>
            <a:fillRect/>
          </a:stretch>
        </p:blipFill>
        <p:spPr>
          <a:xfrm>
            <a:off x="9042399" y="1446936"/>
            <a:ext cx="2523837" cy="32790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288600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6400" y="253403"/>
            <a:ext cx="11254509" cy="835602"/>
          </a:xfrm>
        </p:spPr>
        <p:txBody>
          <a:bodyPr>
            <a:normAutofit fontScale="90000"/>
          </a:bodyPr>
          <a:lstStyle/>
          <a:p>
            <a:r>
              <a:rPr lang="en-GB" sz="3200" dirty="0"/>
              <a:t>Association of Directors of Education (ADES) – Advice </a:t>
            </a:r>
            <a:r>
              <a:rPr lang="en-GB" sz="3200" dirty="0">
                <a:solidFill>
                  <a:schemeClr val="tx1"/>
                </a:solidFill>
              </a:rPr>
              <a:t>Aims</a:t>
            </a:r>
            <a:r>
              <a:rPr lang="en-GB" sz="3200" dirty="0"/>
              <a:t> </a:t>
            </a:r>
          </a:p>
        </p:txBody>
      </p:sp>
      <p:sp>
        <p:nvSpPr>
          <p:cNvPr id="4" name="TextBox 3"/>
          <p:cNvSpPr txBox="1"/>
          <p:nvPr/>
        </p:nvSpPr>
        <p:spPr>
          <a:xfrm>
            <a:off x="376382" y="1412890"/>
            <a:ext cx="9352197" cy="4893647"/>
          </a:xfrm>
          <a:prstGeom prst="rect">
            <a:avLst/>
          </a:prstGeom>
          <a:noFill/>
        </p:spPr>
        <p:txBody>
          <a:bodyPr wrap="square" rtlCol="0">
            <a:spAutoFit/>
          </a:bodyPr>
          <a:lstStyle/>
          <a:p>
            <a:pPr marL="285750" lvl="0" indent="-285750">
              <a:buFont typeface="Arial" panose="020B0604020202020204" pitchFamily="34" charset="0"/>
              <a:buChar char="•"/>
            </a:pPr>
            <a:r>
              <a:rPr lang="en-GB" sz="2600" dirty="0">
                <a:solidFill>
                  <a:srgbClr val="4D4460"/>
                </a:solidFill>
              </a:rPr>
              <a:t>promote the development of a local authority </a:t>
            </a:r>
            <a:r>
              <a:rPr lang="en-GB" sz="2600" b="1" dirty="0">
                <a:solidFill>
                  <a:srgbClr val="4D4460"/>
                </a:solidFill>
              </a:rPr>
              <a:t>Corporate Message</a:t>
            </a:r>
          </a:p>
          <a:p>
            <a:pPr lvl="0"/>
            <a:endParaRPr lang="en-GB" sz="2600" dirty="0">
              <a:solidFill>
                <a:srgbClr val="4D4460"/>
              </a:solidFill>
            </a:endParaRPr>
          </a:p>
          <a:p>
            <a:pPr marL="285750" lvl="0" indent="-285750">
              <a:buFont typeface="Arial" panose="020B0604020202020204" pitchFamily="34" charset="0"/>
              <a:buChar char="•"/>
            </a:pPr>
            <a:r>
              <a:rPr lang="en-GB" sz="2600" dirty="0">
                <a:solidFill>
                  <a:srgbClr val="4D4460"/>
                </a:solidFill>
              </a:rPr>
              <a:t>ensure the ADES AFFLO is known to the appointed, local authority </a:t>
            </a:r>
            <a:r>
              <a:rPr lang="en-GB" sz="2600" u="sng" dirty="0">
                <a:hlinkClick r:id="rId3"/>
              </a:rPr>
              <a:t>Armed Forces and Veterans Champion</a:t>
            </a:r>
            <a:r>
              <a:rPr lang="en-GB" sz="2600" dirty="0"/>
              <a:t> </a:t>
            </a:r>
            <a:r>
              <a:rPr lang="en-GB" sz="2600" dirty="0">
                <a:solidFill>
                  <a:srgbClr val="4D4460"/>
                </a:solidFill>
              </a:rPr>
              <a:t>and other sector leads for armed forces families</a:t>
            </a:r>
          </a:p>
          <a:p>
            <a:pPr marL="285750" lvl="0" indent="-285750">
              <a:buFont typeface="Arial" panose="020B0604020202020204" pitchFamily="34" charset="0"/>
              <a:buChar char="•"/>
            </a:pPr>
            <a:endParaRPr lang="en-GB" sz="2600" dirty="0">
              <a:solidFill>
                <a:srgbClr val="4D4460"/>
              </a:solidFill>
            </a:endParaRPr>
          </a:p>
          <a:p>
            <a:pPr marL="285750" lvl="0" indent="-285750">
              <a:buFont typeface="Arial" panose="020B0604020202020204" pitchFamily="34" charset="0"/>
              <a:buChar char="•"/>
            </a:pPr>
            <a:r>
              <a:rPr lang="en-GB" sz="2600" b="1" dirty="0">
                <a:solidFill>
                  <a:srgbClr val="4D4460"/>
                </a:solidFill>
              </a:rPr>
              <a:t>all </a:t>
            </a:r>
            <a:r>
              <a:rPr lang="en-GB" sz="2600" dirty="0">
                <a:solidFill>
                  <a:srgbClr val="4D4460"/>
                </a:solidFill>
              </a:rPr>
              <a:t>headteachers and ELC managers, should know their local authority Lead Officer for armed forces families, children, and young people (AFFLO)</a:t>
            </a:r>
          </a:p>
          <a:p>
            <a:pPr marL="285750" lvl="0" indent="-285750">
              <a:buFont typeface="Arial" panose="020B0604020202020204" pitchFamily="34" charset="0"/>
              <a:buChar char="•"/>
            </a:pPr>
            <a:endParaRPr lang="en-GB" sz="2600" dirty="0">
              <a:solidFill>
                <a:srgbClr val="4D4460"/>
              </a:solidFill>
            </a:endParaRPr>
          </a:p>
          <a:p>
            <a:pPr marL="285750" indent="-285750">
              <a:buFont typeface="Arial" panose="020B0604020202020204" pitchFamily="34" charset="0"/>
              <a:buChar char="•"/>
            </a:pPr>
            <a:r>
              <a:rPr lang="en-US" sz="2600" b="1" dirty="0">
                <a:solidFill>
                  <a:srgbClr val="4D4460"/>
                </a:solidFill>
              </a:rPr>
              <a:t>all </a:t>
            </a:r>
            <a:r>
              <a:rPr lang="en-US" sz="2600" dirty="0">
                <a:solidFill>
                  <a:srgbClr val="4D4460"/>
                </a:solidFill>
              </a:rPr>
              <a:t>headteachers must have their young people of armed forces families identified, so far as possible.</a:t>
            </a:r>
            <a:endParaRPr lang="en-GB" sz="2600" dirty="0">
              <a:solidFill>
                <a:srgbClr val="4D4460"/>
              </a:solidFill>
            </a:endParaRPr>
          </a:p>
        </p:txBody>
      </p:sp>
      <p:pic>
        <p:nvPicPr>
          <p:cNvPr id="5" name="Picture 4"/>
          <p:cNvPicPr>
            <a:picLocks noChangeAspect="1"/>
          </p:cNvPicPr>
          <p:nvPr/>
        </p:nvPicPr>
        <p:blipFill>
          <a:blip r:embed="rId4"/>
          <a:stretch>
            <a:fillRect/>
          </a:stretch>
        </p:blipFill>
        <p:spPr>
          <a:xfrm>
            <a:off x="9910618" y="1493118"/>
            <a:ext cx="1905000" cy="247499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4916626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6382" y="365163"/>
            <a:ext cx="11254509" cy="835602"/>
          </a:xfrm>
        </p:spPr>
        <p:txBody>
          <a:bodyPr>
            <a:normAutofit fontScale="90000"/>
          </a:bodyPr>
          <a:lstStyle/>
          <a:p>
            <a:r>
              <a:rPr lang="en-GB" sz="3200" dirty="0"/>
              <a:t>Association of Directors of Education (ADES) – Advice </a:t>
            </a:r>
            <a:r>
              <a:rPr lang="en-GB" sz="3200" dirty="0">
                <a:solidFill>
                  <a:schemeClr val="tx1"/>
                </a:solidFill>
              </a:rPr>
              <a:t>Aims</a:t>
            </a:r>
            <a:r>
              <a:rPr lang="en-GB" sz="3200" dirty="0"/>
              <a:t> </a:t>
            </a:r>
          </a:p>
        </p:txBody>
      </p:sp>
      <p:sp>
        <p:nvSpPr>
          <p:cNvPr id="4" name="TextBox 3"/>
          <p:cNvSpPr txBox="1"/>
          <p:nvPr/>
        </p:nvSpPr>
        <p:spPr>
          <a:xfrm>
            <a:off x="376382" y="1271885"/>
            <a:ext cx="9227126" cy="4170372"/>
          </a:xfrm>
          <a:prstGeom prst="rect">
            <a:avLst/>
          </a:prstGeom>
          <a:noFill/>
        </p:spPr>
        <p:txBody>
          <a:bodyPr wrap="square" rtlCol="0">
            <a:spAutoFit/>
          </a:bodyPr>
          <a:lstStyle/>
          <a:p>
            <a:endParaRPr lang="en-GB" sz="500" dirty="0">
              <a:solidFill>
                <a:srgbClr val="4D4460"/>
              </a:solidFill>
            </a:endParaRPr>
          </a:p>
          <a:p>
            <a:pPr marL="285750" lvl="0" indent="-285750">
              <a:buFont typeface="Arial" panose="020B0604020202020204" pitchFamily="34" charset="0"/>
              <a:buChar char="•"/>
            </a:pPr>
            <a:r>
              <a:rPr lang="en-GB" sz="2600" b="1" dirty="0">
                <a:solidFill>
                  <a:srgbClr val="4D4460"/>
                </a:solidFill>
              </a:rPr>
              <a:t>appropriate </a:t>
            </a:r>
            <a:r>
              <a:rPr lang="en-GB" sz="2600" dirty="0">
                <a:solidFill>
                  <a:srgbClr val="4D4460"/>
                </a:solidFill>
              </a:rPr>
              <a:t>local authority staff, including mangers of funded ELC provision, should have awareness to enable an informed ‘warm Welcome’. </a:t>
            </a:r>
          </a:p>
          <a:p>
            <a:pPr marL="171450" lvl="0" indent="-171450">
              <a:buFont typeface="Arial" panose="020B0604020202020204" pitchFamily="34" charset="0"/>
              <a:buChar char="•"/>
            </a:pPr>
            <a:endParaRPr lang="en-GB" sz="2600" dirty="0">
              <a:solidFill>
                <a:srgbClr val="4D4460"/>
              </a:solidFill>
            </a:endParaRPr>
          </a:p>
          <a:p>
            <a:pPr marL="285750" indent="-285750">
              <a:buFont typeface="Arial" panose="020B0604020202020204" pitchFamily="34" charset="0"/>
              <a:buChar char="•"/>
            </a:pPr>
            <a:r>
              <a:rPr lang="en-GB" sz="2600" dirty="0">
                <a:solidFill>
                  <a:srgbClr val="4D4460"/>
                </a:solidFill>
              </a:rPr>
              <a:t>local authority central staff should have knowledge of the Lead Officer for armed forces families’ role</a:t>
            </a:r>
          </a:p>
          <a:p>
            <a:endParaRPr lang="en-GB" sz="2600" dirty="0">
              <a:solidFill>
                <a:srgbClr val="4D4460"/>
              </a:solidFill>
              <a:latin typeface="Gadugi" panose="020B0502040204020203" pitchFamily="34" charset="0"/>
              <a:ea typeface="Gadugi" panose="020B0502040204020203" pitchFamily="34" charset="0"/>
            </a:endParaRPr>
          </a:p>
          <a:p>
            <a:pPr marL="285750" indent="-285750">
              <a:buFont typeface="Arial" panose="020B0604020202020204" pitchFamily="34" charset="0"/>
              <a:buChar char="•"/>
            </a:pPr>
            <a:r>
              <a:rPr lang="en-GB" sz="2600" dirty="0">
                <a:solidFill>
                  <a:srgbClr val="4D4460"/>
                </a:solidFill>
                <a:ea typeface="Gadugi" panose="020B0502040204020203" pitchFamily="34" charset="0"/>
              </a:rPr>
              <a:t>promote awareness of the ADES Natio</a:t>
            </a:r>
            <a:r>
              <a:rPr lang="en-GB" sz="2600" dirty="0">
                <a:ea typeface="Gadugi" panose="020B0502040204020203" pitchFamily="34" charset="0"/>
              </a:rPr>
              <a:t>nal Education Officer (Armed Forces Families) and the Forces Children’s Education website. </a:t>
            </a:r>
          </a:p>
        </p:txBody>
      </p:sp>
      <p:pic>
        <p:nvPicPr>
          <p:cNvPr id="5" name="Picture 4"/>
          <p:cNvPicPr>
            <a:picLocks noChangeAspect="1"/>
          </p:cNvPicPr>
          <p:nvPr/>
        </p:nvPicPr>
        <p:blipFill>
          <a:blip r:embed="rId3"/>
          <a:stretch>
            <a:fillRect/>
          </a:stretch>
        </p:blipFill>
        <p:spPr>
          <a:xfrm>
            <a:off x="9910618" y="1493118"/>
            <a:ext cx="1905000" cy="2474999"/>
          </a:xfrm>
          <a:prstGeom prst="rect">
            <a:avLst/>
          </a:prstGeom>
          <a:ln>
            <a:noFill/>
          </a:ln>
          <a:effectLst>
            <a:outerShdw blurRad="292100" dist="139700" dir="2700000" algn="tl" rotWithShape="0">
              <a:srgbClr val="333333">
                <a:alpha val="65000"/>
              </a:srgbClr>
            </a:outerShdw>
          </a:effectLst>
        </p:spPr>
      </p:pic>
      <p:pic>
        <p:nvPicPr>
          <p:cNvPr id="3" name="Picture 2" descr="Logo&#10;&#10;Description automatically generated">
            <a:extLst>
              <a:ext uri="{FF2B5EF4-FFF2-40B4-BE49-F238E27FC236}">
                <a16:creationId xmlns:a16="http://schemas.microsoft.com/office/drawing/2014/main" id="{6876D1E6-42CC-08E6-B9DF-01A9F7D89A7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78833" y="4499605"/>
            <a:ext cx="1584496" cy="1584496"/>
          </a:xfrm>
          <a:prstGeom prst="rect">
            <a:avLst/>
          </a:prstGeom>
        </p:spPr>
      </p:pic>
      <p:sp>
        <p:nvSpPr>
          <p:cNvPr id="6" name="TextBox 5">
            <a:extLst>
              <a:ext uri="{FF2B5EF4-FFF2-40B4-BE49-F238E27FC236}">
                <a16:creationId xmlns:a16="http://schemas.microsoft.com/office/drawing/2014/main" id="{FAF906E6-0273-0BCB-A845-2EFF1099F7A6}"/>
              </a:ext>
            </a:extLst>
          </p:cNvPr>
          <p:cNvSpPr txBox="1"/>
          <p:nvPr/>
        </p:nvSpPr>
        <p:spPr>
          <a:xfrm>
            <a:off x="3870294" y="5072925"/>
            <a:ext cx="3708400" cy="369332"/>
          </a:xfrm>
          <a:prstGeom prst="rect">
            <a:avLst/>
          </a:prstGeom>
          <a:noFill/>
          <a:ln>
            <a:noFill/>
          </a:ln>
        </p:spPr>
        <p:txBody>
          <a:bodyPr wrap="square" rtlCol="0">
            <a:spAutoFit/>
          </a:bodyPr>
          <a:lstStyle/>
          <a:p>
            <a:r>
              <a:rPr lang="en-US" dirty="0">
                <a:hlinkClick r:id="rId5"/>
              </a:rPr>
              <a:t>www.forceschildrenseducation.org.uk</a:t>
            </a:r>
            <a:r>
              <a:rPr lang="en-US" dirty="0"/>
              <a:t> </a:t>
            </a:r>
            <a:endParaRPr lang="en-GB" dirty="0"/>
          </a:p>
        </p:txBody>
      </p:sp>
    </p:spTree>
    <p:extLst>
      <p:ext uri="{BB962C8B-B14F-4D97-AF65-F5344CB8AC3E}">
        <p14:creationId xmlns:p14="http://schemas.microsoft.com/office/powerpoint/2010/main" val="32684563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1109" y="365126"/>
            <a:ext cx="10515600" cy="835602"/>
          </a:xfrm>
        </p:spPr>
        <p:txBody>
          <a:bodyPr>
            <a:normAutofit/>
          </a:bodyPr>
          <a:lstStyle/>
          <a:p>
            <a:r>
              <a:rPr lang="en-GB" sz="3200" dirty="0"/>
              <a:t>Local authority – next steps </a:t>
            </a:r>
          </a:p>
        </p:txBody>
      </p:sp>
      <p:sp>
        <p:nvSpPr>
          <p:cNvPr id="6" name="TextBox 5"/>
          <p:cNvSpPr txBox="1"/>
          <p:nvPr/>
        </p:nvSpPr>
        <p:spPr>
          <a:xfrm>
            <a:off x="561109" y="2947611"/>
            <a:ext cx="9072418" cy="2246769"/>
          </a:xfrm>
          <a:prstGeom prst="rect">
            <a:avLst/>
          </a:prstGeom>
          <a:solidFill>
            <a:schemeClr val="accent2">
              <a:lumMod val="20000"/>
              <a:lumOff val="80000"/>
            </a:schemeClr>
          </a:solidFill>
        </p:spPr>
        <p:txBody>
          <a:bodyPr wrap="square" rtlCol="0">
            <a:spAutoFit/>
          </a:bodyPr>
          <a:lstStyle/>
          <a:p>
            <a:pPr lvl="0"/>
            <a:r>
              <a:rPr lang="en-GB" sz="2000" dirty="0">
                <a:latin typeface="Gadugi" panose="020B0502040204020203" pitchFamily="34" charset="0"/>
                <a:ea typeface="Gadugi" panose="020B0502040204020203" pitchFamily="34" charset="0"/>
              </a:rPr>
              <a:t>Insert , as appropriate</a:t>
            </a:r>
          </a:p>
          <a:p>
            <a:pPr marL="342900" lvl="0" indent="-342900">
              <a:buFont typeface="Arial" panose="020B0604020202020204" pitchFamily="34" charset="0"/>
              <a:buChar char="•"/>
            </a:pPr>
            <a:endParaRPr lang="en-GB" sz="2000" dirty="0">
              <a:latin typeface="Gadugi" panose="020B0502040204020203" pitchFamily="34" charset="0"/>
              <a:ea typeface="Gadugi" panose="020B0502040204020203" pitchFamily="34" charset="0"/>
            </a:endParaRPr>
          </a:p>
          <a:p>
            <a:pPr lvl="0"/>
            <a:endParaRPr lang="en-GB" sz="2000" dirty="0">
              <a:latin typeface="Gadugi" panose="020B0502040204020203" pitchFamily="34" charset="0"/>
              <a:ea typeface="Gadugi" panose="020B0502040204020203" pitchFamily="34" charset="0"/>
            </a:endParaRPr>
          </a:p>
          <a:p>
            <a:pPr marL="342900" lvl="0" indent="-342900">
              <a:buFont typeface="Arial" panose="020B0604020202020204" pitchFamily="34" charset="0"/>
              <a:buChar char="•"/>
            </a:pPr>
            <a:r>
              <a:rPr lang="en-GB" sz="2000" dirty="0">
                <a:latin typeface="Gadugi" panose="020B0502040204020203" pitchFamily="34" charset="0"/>
                <a:ea typeface="Gadugi" panose="020B0502040204020203" pitchFamily="34" charset="0"/>
              </a:rPr>
              <a:t>Local authority position statement – Corporate Message</a:t>
            </a:r>
          </a:p>
          <a:p>
            <a:pPr lvl="0"/>
            <a:endParaRPr lang="en-GB" sz="2000" dirty="0">
              <a:latin typeface="Gadugi" panose="020B0502040204020203" pitchFamily="34" charset="0"/>
              <a:ea typeface="Gadugi" panose="020B0502040204020203" pitchFamily="34" charset="0"/>
            </a:endParaRPr>
          </a:p>
          <a:p>
            <a:pPr marL="342900" lvl="0" indent="-342900">
              <a:buFont typeface="Arial" panose="020B0604020202020204" pitchFamily="34" charset="0"/>
              <a:buChar char="•"/>
            </a:pPr>
            <a:r>
              <a:rPr lang="en-GB" sz="2000" dirty="0">
                <a:latin typeface="Gadugi" panose="020B0502040204020203" pitchFamily="34" charset="0"/>
                <a:ea typeface="Gadugi" panose="020B0502040204020203" pitchFamily="34" charset="0"/>
              </a:rPr>
              <a:t>Local authority process and procedures (for example, in response to enquiries from armed forces families / ELC / school staff</a:t>
            </a:r>
          </a:p>
        </p:txBody>
      </p:sp>
      <p:sp>
        <p:nvSpPr>
          <p:cNvPr id="7" name="Rectangle 6"/>
          <p:cNvSpPr/>
          <p:nvPr/>
        </p:nvSpPr>
        <p:spPr>
          <a:xfrm>
            <a:off x="10039927" y="145186"/>
            <a:ext cx="1930400" cy="1713488"/>
          </a:xfrm>
          <a:prstGeom prst="rect">
            <a:avLst/>
          </a:prstGeom>
          <a:solidFill>
            <a:schemeClr val="accent2">
              <a:lumMod val="20000"/>
              <a:lumOff val="80000"/>
            </a:schemeClr>
          </a:solidFill>
          <a:ln>
            <a:solidFill>
              <a:srgbClr val="4D44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rgbClr val="4D4460"/>
                </a:solidFill>
              </a:rPr>
              <a:t>Insert Local authority or NHS logo </a:t>
            </a:r>
          </a:p>
        </p:txBody>
      </p:sp>
      <p:sp>
        <p:nvSpPr>
          <p:cNvPr id="3" name="TextBox 2">
            <a:extLst>
              <a:ext uri="{FF2B5EF4-FFF2-40B4-BE49-F238E27FC236}">
                <a16:creationId xmlns:a16="http://schemas.microsoft.com/office/drawing/2014/main" id="{37985A58-1CCE-EC03-6974-49E56775FBAA}"/>
              </a:ext>
            </a:extLst>
          </p:cNvPr>
          <p:cNvSpPr txBox="1"/>
          <p:nvPr/>
        </p:nvSpPr>
        <p:spPr>
          <a:xfrm>
            <a:off x="561109" y="1324735"/>
            <a:ext cx="8870884" cy="1200329"/>
          </a:xfrm>
          <a:prstGeom prst="rect">
            <a:avLst/>
          </a:prstGeom>
          <a:noFill/>
        </p:spPr>
        <p:txBody>
          <a:bodyPr wrap="square" rtlCol="0">
            <a:spAutoFit/>
          </a:bodyPr>
          <a:lstStyle/>
          <a:p>
            <a:r>
              <a:rPr lang="en-GB" sz="2400" b="1" dirty="0">
                <a:effectLst/>
                <a:latin typeface="Gadugi" panose="020B0502040204020203" pitchFamily="34" charset="0"/>
                <a:ea typeface="Gadugi" panose="020B0502040204020203" pitchFamily="34" charset="0"/>
              </a:rPr>
              <a:t>How can our school/setting/authority demonstrate, in a way that will survive legal scrutiny, that it is having due regard for the needs of armed forces children ?</a:t>
            </a:r>
            <a:endParaRPr lang="en-GB" sz="2400" dirty="0">
              <a:latin typeface="Gadugi" panose="020B0502040204020203" pitchFamily="34" charset="0"/>
              <a:ea typeface="Gadugi" panose="020B0502040204020203" pitchFamily="34" charset="0"/>
            </a:endParaRPr>
          </a:p>
        </p:txBody>
      </p:sp>
    </p:spTree>
    <p:extLst>
      <p:ext uri="{BB962C8B-B14F-4D97-AF65-F5344CB8AC3E}">
        <p14:creationId xmlns:p14="http://schemas.microsoft.com/office/powerpoint/2010/main" val="32854896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2383</TotalTime>
  <Words>3119</Words>
  <Application>Microsoft Office PowerPoint</Application>
  <PresentationFormat>Widescreen</PresentationFormat>
  <Paragraphs>218</Paragraphs>
  <Slides>12</Slides>
  <Notes>12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Gadugi</vt:lpstr>
      <vt:lpstr>Segoe UI</vt:lpstr>
      <vt:lpstr>Office Theme</vt:lpstr>
      <vt:lpstr>Armed Forces Covenant Statutory Duty 2022: An Overview.  Health, Education and Housing </vt:lpstr>
      <vt:lpstr>Introduction</vt:lpstr>
      <vt:lpstr>Legal Duty </vt:lpstr>
      <vt:lpstr>Legal duty </vt:lpstr>
      <vt:lpstr>‘Due Regard’ duty </vt:lpstr>
      <vt:lpstr>Association of Directors of Education (ADES) – Advice </vt:lpstr>
      <vt:lpstr>Association of Directors of Education (ADES) – Advice Aims </vt:lpstr>
      <vt:lpstr>Association of Directors of Education (ADES) – Advice Aims </vt:lpstr>
      <vt:lpstr>Local authority – next steps </vt:lpstr>
      <vt:lpstr>Contacts </vt:lpstr>
      <vt:lpstr>Further national support  </vt:lpstr>
      <vt:lpstr>Additional Contacts </vt:lpstr>
    </vt:vector>
  </TitlesOfParts>
  <Company>Scottish Government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Fran Foreman</dc:creator>
  <cp:lastModifiedBy>Carolyn MacLeod</cp:lastModifiedBy>
  <cp:revision>34</cp:revision>
  <cp:lastPrinted>2023-02-08T18:53:01Z</cp:lastPrinted>
  <dcterms:created xsi:type="dcterms:W3CDTF">2022-12-20T11:51:21Z</dcterms:created>
  <dcterms:modified xsi:type="dcterms:W3CDTF">2023-03-07T16:15:15Z</dcterms:modified>
</cp:coreProperties>
</file>